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5143500" type="screen16x9"/>
  <p:notesSz cx="6858000" cy="9144000"/>
  <p:embeddedFontLst>
    <p:embeddedFont>
      <p:font typeface="Merriweather" panose="00000500000000000000" pitchFamily="2" charset="0"/>
      <p:regular r:id="rId40"/>
      <p:bold r:id="rId41"/>
      <p:italic r:id="rId42"/>
      <p:boldItalic r:id="rId43"/>
    </p:embeddedFont>
    <p:embeddedFont>
      <p:font typeface="Roboto" panose="02000000000000000000" pitchFamily="2" charset="0"/>
      <p:regular r:id="rId44"/>
      <p:bold r:id="rId45"/>
      <p:italic r:id="rId46"/>
      <p:boldItalic r:id="rId4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2" roundtripDataSignature="AMtx7miVC2JbQ2+DQmjg8rcI87ig8FBRL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9DFBBD3-83AE-411C-972C-32A159F762A3}">
  <a:tblStyle styleId="{A9DFBBD3-83AE-411C-972C-32A159F762A3}"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520"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3.fntdata"/><Relationship Id="rId47" Type="http://schemas.openxmlformats.org/officeDocument/2006/relationships/font" Target="fonts/font8.fntdata"/><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1.fntdata"/><Relationship Id="rId45" Type="http://schemas.openxmlformats.org/officeDocument/2006/relationships/font" Target="fonts/font6.fntdata"/><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5.fntdata"/><Relationship Id="rId52"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4.fntdata"/><Relationship Id="rId56"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7.fntdata"/><Relationship Id="rId20" Type="http://schemas.openxmlformats.org/officeDocument/2006/relationships/slide" Target="slides/slide19.xml"/><Relationship Id="rId41" Type="http://schemas.openxmlformats.org/officeDocument/2006/relationships/font" Target="fonts/font2.fntdata"/><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 name="Google Shape;6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8 AM - 9:00 AM</a:t>
            </a:r>
            <a:endParaRPr/>
          </a:p>
          <a:p>
            <a:pPr marL="0" lvl="0" indent="0" algn="l" rtl="0">
              <a:lnSpc>
                <a:spcPct val="100000"/>
              </a:lnSpc>
              <a:spcBef>
                <a:spcPts val="0"/>
              </a:spcBef>
              <a:spcAft>
                <a:spcPts val="0"/>
              </a:spcAft>
              <a:buClr>
                <a:schemeClr val="dk1"/>
              </a:buClr>
              <a:buSzPts val="1100"/>
              <a:buFont typeface="Arial"/>
              <a:buNone/>
            </a:pPr>
            <a:r>
              <a:rPr lang="en"/>
              <a:t>Meal, Welcome, and Brief Facilitator Intro Program Manager (15 minutes)</a:t>
            </a:r>
            <a:endParaRPr/>
          </a:p>
          <a:p>
            <a:pPr marL="0" lvl="0" indent="0" algn="l" rtl="0">
              <a:lnSpc>
                <a:spcPct val="100000"/>
              </a:lnSpc>
              <a:spcBef>
                <a:spcPts val="0"/>
              </a:spcBef>
              <a:spcAft>
                <a:spcPts val="0"/>
              </a:spcAft>
              <a:buClr>
                <a:schemeClr val="dk1"/>
              </a:buClr>
              <a:buSzPts val="1100"/>
              <a:buFont typeface="Arial"/>
              <a:buNone/>
            </a:pPr>
            <a:r>
              <a:rPr lang="en"/>
              <a:t>Introduction to Module 5 Class Facilitator (15 Minutes)</a:t>
            </a:r>
            <a:endParaRPr/>
          </a:p>
          <a:p>
            <a:pPr marL="0" lvl="0" indent="0" algn="l" rtl="0">
              <a:lnSpc>
                <a:spcPct val="100000"/>
              </a:lnSpc>
              <a:spcBef>
                <a:spcPts val="0"/>
              </a:spcBef>
              <a:spcAft>
                <a:spcPts val="0"/>
              </a:spcAft>
              <a:buClr>
                <a:schemeClr val="dk1"/>
              </a:buClr>
              <a:buSzPts val="1100"/>
              <a:buFont typeface="Arial"/>
              <a:buNone/>
            </a:pPr>
            <a:r>
              <a:rPr lang="en"/>
              <a:t>Icebreaker Class Facilitator (20 Minutes)</a:t>
            </a:r>
            <a:endParaRPr/>
          </a:p>
          <a:p>
            <a:pPr marL="0" lvl="0" indent="0" algn="l" rtl="0">
              <a:lnSpc>
                <a:spcPct val="100000"/>
              </a:lnSpc>
              <a:spcBef>
                <a:spcPts val="0"/>
              </a:spcBef>
              <a:spcAft>
                <a:spcPts val="0"/>
              </a:spcAft>
              <a:buSzPts val="1100"/>
              <a:buNone/>
            </a:pPr>
            <a:r>
              <a:rPr lang="en"/>
              <a:t>9:00 - 9:30 AM</a:t>
            </a:r>
            <a:endParaRPr/>
          </a:p>
          <a:p>
            <a:pPr marL="0" lvl="0" indent="0" algn="l" rtl="0">
              <a:lnSpc>
                <a:spcPct val="100000"/>
              </a:lnSpc>
              <a:spcBef>
                <a:spcPts val="0"/>
              </a:spcBef>
              <a:spcAft>
                <a:spcPts val="0"/>
              </a:spcAft>
              <a:buClr>
                <a:schemeClr val="dk1"/>
              </a:buClr>
              <a:buSzPts val="1100"/>
              <a:buFont typeface="Arial"/>
              <a:buNone/>
            </a:pPr>
            <a:r>
              <a:rPr lang="en"/>
              <a:t>Function and Causes of Conflict Class Facilitator (40 minutes)</a:t>
            </a:r>
            <a:endParaRPr/>
          </a:p>
          <a:p>
            <a:pPr marL="0" lvl="0" indent="0" algn="l" rtl="0">
              <a:lnSpc>
                <a:spcPct val="100000"/>
              </a:lnSpc>
              <a:spcBef>
                <a:spcPts val="0"/>
              </a:spcBef>
              <a:spcAft>
                <a:spcPts val="0"/>
              </a:spcAft>
              <a:buClr>
                <a:schemeClr val="dk1"/>
              </a:buClr>
              <a:buSzPts val="1100"/>
              <a:buFont typeface="Arial"/>
              <a:buNone/>
            </a:pPr>
            <a:r>
              <a:rPr lang="en"/>
              <a:t>9:30 AM - 9:45 AM Break (15 minutes)</a:t>
            </a:r>
            <a:endParaRPr/>
          </a:p>
          <a:p>
            <a:pPr marL="0" lvl="0" indent="0" algn="l" rtl="0">
              <a:lnSpc>
                <a:spcPct val="100000"/>
              </a:lnSpc>
              <a:spcBef>
                <a:spcPts val="0"/>
              </a:spcBef>
              <a:spcAft>
                <a:spcPts val="0"/>
              </a:spcAft>
              <a:buClr>
                <a:schemeClr val="dk1"/>
              </a:buClr>
              <a:buSzPts val="1100"/>
              <a:buFont typeface="Arial"/>
              <a:buNone/>
            </a:pPr>
            <a:r>
              <a:rPr lang="en"/>
              <a:t>9:45 AM - 11:15 AM</a:t>
            </a:r>
            <a:br>
              <a:rPr lang="en"/>
            </a:br>
            <a:r>
              <a:rPr lang="en"/>
              <a:t>Managing Conflict to Make Decisions Class Facilitator (90 Minutes)</a:t>
            </a:r>
            <a:endParaRPr/>
          </a:p>
          <a:p>
            <a:pPr marL="0" lvl="0" indent="0" algn="l" rtl="0">
              <a:lnSpc>
                <a:spcPct val="100000"/>
              </a:lnSpc>
              <a:spcBef>
                <a:spcPts val="0"/>
              </a:spcBef>
              <a:spcAft>
                <a:spcPts val="0"/>
              </a:spcAft>
              <a:buSzPts val="1100"/>
              <a:buNone/>
            </a:pPr>
            <a:r>
              <a:rPr lang="en"/>
              <a:t>11:15 AM - 11:30 AM</a:t>
            </a:r>
            <a:endParaRPr/>
          </a:p>
          <a:p>
            <a:pPr marL="0" lvl="0" indent="0" algn="l" rtl="0">
              <a:lnSpc>
                <a:spcPct val="100000"/>
              </a:lnSpc>
              <a:spcBef>
                <a:spcPts val="0"/>
              </a:spcBef>
              <a:spcAft>
                <a:spcPts val="0"/>
              </a:spcAft>
              <a:buSzPts val="1100"/>
              <a:buNone/>
            </a:pPr>
            <a:r>
              <a:rPr lang="en"/>
              <a:t>Break (15 minutes)</a:t>
            </a:r>
            <a:endParaRPr/>
          </a:p>
          <a:p>
            <a:pPr marL="0" lvl="0" indent="0" algn="l" rtl="0">
              <a:lnSpc>
                <a:spcPct val="100000"/>
              </a:lnSpc>
              <a:spcBef>
                <a:spcPts val="0"/>
              </a:spcBef>
              <a:spcAft>
                <a:spcPts val="0"/>
              </a:spcAft>
              <a:buClr>
                <a:schemeClr val="dk1"/>
              </a:buClr>
              <a:buSzPts val="1100"/>
              <a:buFont typeface="Arial"/>
              <a:buNone/>
            </a:pPr>
            <a:r>
              <a:rPr lang="en"/>
              <a:t>11:30 AM - 11:50 AM </a:t>
            </a:r>
            <a:endParaRPr/>
          </a:p>
          <a:p>
            <a:pPr marL="0" lvl="0" indent="0" algn="l" rtl="0">
              <a:lnSpc>
                <a:spcPct val="100000"/>
              </a:lnSpc>
              <a:spcBef>
                <a:spcPts val="0"/>
              </a:spcBef>
              <a:spcAft>
                <a:spcPts val="0"/>
              </a:spcAft>
              <a:buClr>
                <a:schemeClr val="dk1"/>
              </a:buClr>
              <a:buSzPts val="1100"/>
              <a:buFont typeface="Arial"/>
              <a:buNone/>
            </a:pPr>
            <a:r>
              <a:rPr lang="en"/>
              <a:t>Debriefing and Questions Class Facilitator (15 minutes)</a:t>
            </a:r>
            <a:endParaRPr/>
          </a:p>
          <a:p>
            <a:pPr marL="0" lvl="0" indent="0" algn="l" rtl="0">
              <a:lnSpc>
                <a:spcPct val="100000"/>
              </a:lnSpc>
              <a:spcBef>
                <a:spcPts val="0"/>
              </a:spcBef>
              <a:spcAft>
                <a:spcPts val="0"/>
              </a:spcAft>
              <a:buClr>
                <a:schemeClr val="dk1"/>
              </a:buClr>
              <a:buSzPts val="1100"/>
              <a:buFont typeface="Arial"/>
              <a:buNone/>
            </a:pPr>
            <a:r>
              <a:rPr lang="en"/>
              <a:t>Evaluations and Closure Program Manager (5 minutes)</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Google Shape;13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a1dc23ed50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1" name="Google Shape;141;g2a1dc23ed50_0_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9" name="Google Shape;14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9:50 AM Introduction to Module 4 Class Facilitator (15 Minutes)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10:05 AM Meeting Nuts and Bolts. Class Facilitator (45 minutes)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10:50 AM Identifying Possibilities / Prioritizing Options Class Facilitator (45 Minutes)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11:35 AM Negotiating Consensus Class Facilitator (20 Minutes)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11:55 AM Evaluations and Closure Program Manager (5 minutes)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a24ce778c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g2a24ce778ce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
                <a:solidFill>
                  <a:schemeClr val="dk1"/>
                </a:solidFill>
              </a:rPr>
              <a:t>9:50 AM Introduction to Module 4 Class Facilitator (15 Minutes)</a:t>
            </a:r>
            <a:endParaRPr>
              <a:solidFill>
                <a:schemeClr val="dk1"/>
              </a:solidFill>
            </a:endParaRPr>
          </a:p>
          <a:p>
            <a:pPr marL="0" lvl="0" indent="0" algn="l" rtl="0">
              <a:spcBef>
                <a:spcPts val="0"/>
              </a:spcBef>
              <a:spcAft>
                <a:spcPts val="0"/>
              </a:spcAft>
              <a:buSzPts val="1100"/>
              <a:buNone/>
            </a:pPr>
            <a:r>
              <a:rPr lang="en">
                <a:solidFill>
                  <a:schemeClr val="dk1"/>
                </a:solidFill>
              </a:rPr>
              <a:t>10:05 AM Meeting Nuts and Bolts.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10:50 AM Identifying Possibilities / Prioritizing Options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11:35 AM Negotiating Consensus Class Facilitator (20 Minutes)</a:t>
            </a:r>
            <a:endParaRPr>
              <a:solidFill>
                <a:schemeClr val="dk1"/>
              </a:solidFill>
            </a:endParaRPr>
          </a:p>
          <a:p>
            <a:pPr marL="0" lvl="0" indent="0" algn="l" rtl="0">
              <a:spcBef>
                <a:spcPts val="0"/>
              </a:spcBef>
              <a:spcAft>
                <a:spcPts val="0"/>
              </a:spcAft>
              <a:buSzPts val="1100"/>
              <a:buNone/>
            </a:pPr>
            <a:r>
              <a:rPr lang="en">
                <a:solidFill>
                  <a:schemeClr val="dk1"/>
                </a:solidFill>
              </a:rPr>
              <a:t>11:55 AM Evaluations and Closure Program Manager (5 minutes)</a:t>
            </a:r>
            <a:endParaRPr>
              <a:solidFill>
                <a:schemeClr val="dk1"/>
              </a:solidFill>
            </a:endParaRPr>
          </a:p>
          <a:p>
            <a:pPr marL="0" lvl="0" indent="0" algn="l" rtl="0">
              <a:spcBef>
                <a:spcPts val="0"/>
              </a:spcBef>
              <a:spcAft>
                <a:spcPts val="0"/>
              </a:spcAft>
              <a:buSzPts val="1100"/>
              <a:buNone/>
            </a:pPr>
            <a:endParaRPr>
              <a:solidFill>
                <a:schemeClr val="dk1"/>
              </a:solidFill>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a24ce778ce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5" name="Google Shape;165;g2a24ce778ce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
                <a:solidFill>
                  <a:schemeClr val="dk1"/>
                </a:solidFill>
              </a:rPr>
              <a:t>9:50 AM Introduction to Module 4 Class Facilitator (15 Minutes)</a:t>
            </a:r>
            <a:endParaRPr>
              <a:solidFill>
                <a:schemeClr val="dk1"/>
              </a:solidFill>
            </a:endParaRPr>
          </a:p>
          <a:p>
            <a:pPr marL="0" lvl="0" indent="0" algn="l" rtl="0">
              <a:spcBef>
                <a:spcPts val="0"/>
              </a:spcBef>
              <a:spcAft>
                <a:spcPts val="0"/>
              </a:spcAft>
              <a:buSzPts val="1100"/>
              <a:buNone/>
            </a:pPr>
            <a:r>
              <a:rPr lang="en">
                <a:solidFill>
                  <a:schemeClr val="dk1"/>
                </a:solidFill>
              </a:rPr>
              <a:t>10:05 AM Meeting Nuts and Bolts.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10:50 AM Identifying Possibilities / Prioritizing Options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11:35 AM Negotiating Consensus Class Facilitator (20 Minutes)</a:t>
            </a:r>
            <a:endParaRPr>
              <a:solidFill>
                <a:schemeClr val="dk1"/>
              </a:solidFill>
            </a:endParaRPr>
          </a:p>
          <a:p>
            <a:pPr marL="0" lvl="0" indent="0" algn="l" rtl="0">
              <a:spcBef>
                <a:spcPts val="0"/>
              </a:spcBef>
              <a:spcAft>
                <a:spcPts val="0"/>
              </a:spcAft>
              <a:buSzPts val="1100"/>
              <a:buNone/>
            </a:pPr>
            <a:r>
              <a:rPr lang="en">
                <a:solidFill>
                  <a:schemeClr val="dk1"/>
                </a:solidFill>
              </a:rPr>
              <a:t>11:55 AM Evaluations and Closure Program Manager (5 minutes)</a:t>
            </a:r>
            <a:endParaRPr>
              <a:solidFill>
                <a:schemeClr val="dk1"/>
              </a:solidFill>
            </a:endParaRPr>
          </a:p>
          <a:p>
            <a:pPr marL="0" lvl="0" indent="0" algn="l" rtl="0">
              <a:spcBef>
                <a:spcPts val="0"/>
              </a:spcBef>
              <a:spcAft>
                <a:spcPts val="0"/>
              </a:spcAft>
              <a:buSzPts val="1100"/>
              <a:buNone/>
            </a:pPr>
            <a:endParaRPr>
              <a:solidFill>
                <a:schemeClr val="dk1"/>
              </a:solidFill>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a1dc23ed50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3" name="Google Shape;173;g2a1dc23ed50_0_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a24ce778ce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1" name="Google Shape;181;g2a24ce778ce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
                <a:solidFill>
                  <a:schemeClr val="dk1"/>
                </a:solidFill>
              </a:rPr>
              <a:t>9:50 AM Introduction to Module 4 Class Facilitator (15 Minutes)</a:t>
            </a:r>
            <a:endParaRPr>
              <a:solidFill>
                <a:schemeClr val="dk1"/>
              </a:solidFill>
            </a:endParaRPr>
          </a:p>
          <a:p>
            <a:pPr marL="0" lvl="0" indent="0" algn="l" rtl="0">
              <a:spcBef>
                <a:spcPts val="0"/>
              </a:spcBef>
              <a:spcAft>
                <a:spcPts val="0"/>
              </a:spcAft>
              <a:buSzPts val="1100"/>
              <a:buNone/>
            </a:pPr>
            <a:r>
              <a:rPr lang="en">
                <a:solidFill>
                  <a:schemeClr val="dk1"/>
                </a:solidFill>
              </a:rPr>
              <a:t>10:05 AM Meeting Nuts and Bolts.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10:50 AM Identifying Possibilities / Prioritizing Options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11:35 AM Negotiating Consensus Class Facilitator (20 Minutes)</a:t>
            </a:r>
            <a:endParaRPr>
              <a:solidFill>
                <a:schemeClr val="dk1"/>
              </a:solidFill>
            </a:endParaRPr>
          </a:p>
          <a:p>
            <a:pPr marL="0" lvl="0" indent="0" algn="l" rtl="0">
              <a:spcBef>
                <a:spcPts val="0"/>
              </a:spcBef>
              <a:spcAft>
                <a:spcPts val="0"/>
              </a:spcAft>
              <a:buSzPts val="1100"/>
              <a:buNone/>
            </a:pPr>
            <a:r>
              <a:rPr lang="en">
                <a:solidFill>
                  <a:schemeClr val="dk1"/>
                </a:solidFill>
              </a:rPr>
              <a:t>11:55 AM Evaluations and Closure Program Manager (5 minutes)</a:t>
            </a:r>
            <a:endParaRPr>
              <a:solidFill>
                <a:schemeClr val="dk1"/>
              </a:solidFill>
            </a:endParaRPr>
          </a:p>
          <a:p>
            <a:pPr marL="0" lvl="0" indent="0" algn="l" rtl="0">
              <a:spcBef>
                <a:spcPts val="0"/>
              </a:spcBef>
              <a:spcAft>
                <a:spcPts val="0"/>
              </a:spcAft>
              <a:buSzPts val="1100"/>
              <a:buNone/>
            </a:pPr>
            <a:endParaRPr>
              <a:solidFill>
                <a:schemeClr val="dk1"/>
              </a:solidFill>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a24ce778ce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9" name="Google Shape;189;g2a24ce778ce_0_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
                <a:solidFill>
                  <a:schemeClr val="dk1"/>
                </a:solidFill>
              </a:rPr>
              <a:t>9:50 AM Introduction to Module 4 Class Facilitator (15 Minutes)</a:t>
            </a:r>
            <a:endParaRPr>
              <a:solidFill>
                <a:schemeClr val="dk1"/>
              </a:solidFill>
            </a:endParaRPr>
          </a:p>
          <a:p>
            <a:pPr marL="0" lvl="0" indent="0" algn="l" rtl="0">
              <a:spcBef>
                <a:spcPts val="0"/>
              </a:spcBef>
              <a:spcAft>
                <a:spcPts val="0"/>
              </a:spcAft>
              <a:buSzPts val="1100"/>
              <a:buNone/>
            </a:pPr>
            <a:r>
              <a:rPr lang="en">
                <a:solidFill>
                  <a:schemeClr val="dk1"/>
                </a:solidFill>
              </a:rPr>
              <a:t>10:05 AM Meeting Nuts and Bolts.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10:50 AM Identifying Possibilities / Prioritizing Options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11:35 AM Negotiating Consensus Class Facilitator (20 Minutes)</a:t>
            </a:r>
            <a:endParaRPr>
              <a:solidFill>
                <a:schemeClr val="dk1"/>
              </a:solidFill>
            </a:endParaRPr>
          </a:p>
          <a:p>
            <a:pPr marL="0" lvl="0" indent="0" algn="l" rtl="0">
              <a:spcBef>
                <a:spcPts val="0"/>
              </a:spcBef>
              <a:spcAft>
                <a:spcPts val="0"/>
              </a:spcAft>
              <a:buSzPts val="1100"/>
              <a:buNone/>
            </a:pPr>
            <a:r>
              <a:rPr lang="en">
                <a:solidFill>
                  <a:schemeClr val="dk1"/>
                </a:solidFill>
              </a:rPr>
              <a:t>11:55 AM Evaluations and Closure Program Manager (5 minutes)</a:t>
            </a:r>
            <a:endParaRPr>
              <a:solidFill>
                <a:schemeClr val="dk1"/>
              </a:solidFill>
            </a:endParaRPr>
          </a:p>
          <a:p>
            <a:pPr marL="0" lvl="0" indent="0" algn="l" rtl="0">
              <a:spcBef>
                <a:spcPts val="0"/>
              </a:spcBef>
              <a:spcAft>
                <a:spcPts val="0"/>
              </a:spcAft>
              <a:buSzPts val="1100"/>
              <a:buNone/>
            </a:pPr>
            <a:endParaRPr>
              <a:solidFill>
                <a:schemeClr val="dk1"/>
              </a:solidFill>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a24ce778ce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7" name="Google Shape;197;g2a24ce778ce_0_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
                <a:solidFill>
                  <a:schemeClr val="dk1"/>
                </a:solidFill>
              </a:rPr>
              <a:t>9:50 AM Introduction to Module 4 Class Facilitator (15 Minutes)</a:t>
            </a:r>
            <a:endParaRPr>
              <a:solidFill>
                <a:schemeClr val="dk1"/>
              </a:solidFill>
            </a:endParaRPr>
          </a:p>
          <a:p>
            <a:pPr marL="0" lvl="0" indent="0" algn="l" rtl="0">
              <a:spcBef>
                <a:spcPts val="0"/>
              </a:spcBef>
              <a:spcAft>
                <a:spcPts val="0"/>
              </a:spcAft>
              <a:buSzPts val="1100"/>
              <a:buNone/>
            </a:pPr>
            <a:r>
              <a:rPr lang="en">
                <a:solidFill>
                  <a:schemeClr val="dk1"/>
                </a:solidFill>
              </a:rPr>
              <a:t>10:05 AM Meeting Nuts and Bolts.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10:50 AM Identifying Possibilities / Prioritizing Options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11:35 AM Negotiating Consensus Class Facilitator (20 Minutes)</a:t>
            </a:r>
            <a:endParaRPr>
              <a:solidFill>
                <a:schemeClr val="dk1"/>
              </a:solidFill>
            </a:endParaRPr>
          </a:p>
          <a:p>
            <a:pPr marL="0" lvl="0" indent="0" algn="l" rtl="0">
              <a:spcBef>
                <a:spcPts val="0"/>
              </a:spcBef>
              <a:spcAft>
                <a:spcPts val="0"/>
              </a:spcAft>
              <a:buSzPts val="1100"/>
              <a:buNone/>
            </a:pPr>
            <a:r>
              <a:rPr lang="en">
                <a:solidFill>
                  <a:schemeClr val="dk1"/>
                </a:solidFill>
              </a:rPr>
              <a:t>11:55 AM Evaluations and Closure Program Manager (5 minutes)</a:t>
            </a:r>
            <a:endParaRPr>
              <a:solidFill>
                <a:schemeClr val="dk1"/>
              </a:solidFill>
            </a:endParaRPr>
          </a:p>
          <a:p>
            <a:pPr marL="0" lvl="0" indent="0" algn="l" rtl="0">
              <a:spcBef>
                <a:spcPts val="0"/>
              </a:spcBef>
              <a:spcAft>
                <a:spcPts val="0"/>
              </a:spcAft>
              <a:buSzPts val="1100"/>
              <a:buNone/>
            </a:pPr>
            <a:endParaRPr>
              <a:solidFill>
                <a:schemeClr val="dk1"/>
              </a:solidFill>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2a24ce778ce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5" name="Google Shape;205;g2a24ce778ce_0_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
                <a:solidFill>
                  <a:schemeClr val="dk1"/>
                </a:solidFill>
              </a:rPr>
              <a:t>9:50 AM Introduction to Module 4 Class Facilitator (15 Minutes)</a:t>
            </a:r>
            <a:endParaRPr>
              <a:solidFill>
                <a:schemeClr val="dk1"/>
              </a:solidFill>
            </a:endParaRPr>
          </a:p>
          <a:p>
            <a:pPr marL="0" lvl="0" indent="0" algn="l" rtl="0">
              <a:spcBef>
                <a:spcPts val="0"/>
              </a:spcBef>
              <a:spcAft>
                <a:spcPts val="0"/>
              </a:spcAft>
              <a:buSzPts val="1100"/>
              <a:buNone/>
            </a:pPr>
            <a:r>
              <a:rPr lang="en">
                <a:solidFill>
                  <a:schemeClr val="dk1"/>
                </a:solidFill>
              </a:rPr>
              <a:t>10:05 AM Meeting Nuts and Bolts.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10:50 AM Identifying Possibilities / Prioritizing Options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11:35 AM Negotiating Consensus Class Facilitator (20 Minutes)</a:t>
            </a:r>
            <a:endParaRPr>
              <a:solidFill>
                <a:schemeClr val="dk1"/>
              </a:solidFill>
            </a:endParaRPr>
          </a:p>
          <a:p>
            <a:pPr marL="0" lvl="0" indent="0" algn="l" rtl="0">
              <a:spcBef>
                <a:spcPts val="0"/>
              </a:spcBef>
              <a:spcAft>
                <a:spcPts val="0"/>
              </a:spcAft>
              <a:buSzPts val="1100"/>
              <a:buNone/>
            </a:pPr>
            <a:r>
              <a:rPr lang="en">
                <a:solidFill>
                  <a:schemeClr val="dk1"/>
                </a:solidFill>
              </a:rPr>
              <a:t>11:55 AM Evaluations and Closure Program Manager (5 minutes)</a:t>
            </a:r>
            <a:endParaRPr>
              <a:solidFill>
                <a:schemeClr val="dk1"/>
              </a:solidFill>
            </a:endParaRPr>
          </a:p>
          <a:p>
            <a:pPr marL="0" lvl="0" indent="0" algn="l" rtl="0">
              <a:spcBef>
                <a:spcPts val="0"/>
              </a:spcBef>
              <a:spcAft>
                <a:spcPts val="0"/>
              </a:spcAft>
              <a:buSzPts val="1100"/>
              <a:buNone/>
            </a:pPr>
            <a:endParaRPr>
              <a:solidFill>
                <a:schemeClr val="dk1"/>
              </a:solidFill>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a24d01a8d6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3" name="Google Shape;213;g2a24d01a8d6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
                <a:solidFill>
                  <a:schemeClr val="dk1"/>
                </a:solidFill>
              </a:rPr>
              <a:t>9:50 AM Introduction to Module 4 Class Facilitator (15 Minutes)</a:t>
            </a:r>
            <a:endParaRPr>
              <a:solidFill>
                <a:schemeClr val="dk1"/>
              </a:solidFill>
            </a:endParaRPr>
          </a:p>
          <a:p>
            <a:pPr marL="0" lvl="0" indent="0" algn="l" rtl="0">
              <a:spcBef>
                <a:spcPts val="0"/>
              </a:spcBef>
              <a:spcAft>
                <a:spcPts val="0"/>
              </a:spcAft>
              <a:buSzPts val="1100"/>
              <a:buNone/>
            </a:pPr>
            <a:r>
              <a:rPr lang="en">
                <a:solidFill>
                  <a:schemeClr val="dk1"/>
                </a:solidFill>
              </a:rPr>
              <a:t>10:05 AM Meeting Nuts and Bolts.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10:50 AM Identifying Possibilities / Prioritizing Options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11:35 AM Negotiating Consensus Class Facilitator (20 Minutes)</a:t>
            </a:r>
            <a:endParaRPr>
              <a:solidFill>
                <a:schemeClr val="dk1"/>
              </a:solidFill>
            </a:endParaRPr>
          </a:p>
          <a:p>
            <a:pPr marL="0" lvl="0" indent="0" algn="l" rtl="0">
              <a:spcBef>
                <a:spcPts val="0"/>
              </a:spcBef>
              <a:spcAft>
                <a:spcPts val="0"/>
              </a:spcAft>
              <a:buSzPts val="1100"/>
              <a:buNone/>
            </a:pPr>
            <a:r>
              <a:rPr lang="en">
                <a:solidFill>
                  <a:schemeClr val="dk1"/>
                </a:solidFill>
              </a:rPr>
              <a:t>11:55 AM Evaluations and Closure Program Manager (5 minutes)</a:t>
            </a:r>
            <a:endParaRPr>
              <a:solidFill>
                <a:schemeClr val="dk1"/>
              </a:solidFill>
            </a:endParaRPr>
          </a:p>
          <a:p>
            <a:pPr marL="0" lvl="0" indent="0" algn="l" rtl="0">
              <a:spcBef>
                <a:spcPts val="0"/>
              </a:spcBef>
              <a:spcAft>
                <a:spcPts val="0"/>
              </a:spcAft>
              <a:buSzPts val="1100"/>
              <a:buNone/>
            </a:pPr>
            <a:endParaRPr>
              <a:solidFill>
                <a:schemeClr val="dk1"/>
              </a:solidFill>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a24ce778ce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1" name="Google Shape;221;g2a24ce778ce_0_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
                <a:solidFill>
                  <a:schemeClr val="dk1"/>
                </a:solidFill>
              </a:rPr>
              <a:t>9:50 AM Introduction to Module 4 Class Facilitator (15 Minutes)</a:t>
            </a:r>
            <a:endParaRPr>
              <a:solidFill>
                <a:schemeClr val="dk1"/>
              </a:solidFill>
            </a:endParaRPr>
          </a:p>
          <a:p>
            <a:pPr marL="0" lvl="0" indent="0" algn="l" rtl="0">
              <a:spcBef>
                <a:spcPts val="0"/>
              </a:spcBef>
              <a:spcAft>
                <a:spcPts val="0"/>
              </a:spcAft>
              <a:buSzPts val="1100"/>
              <a:buNone/>
            </a:pPr>
            <a:r>
              <a:rPr lang="en">
                <a:solidFill>
                  <a:schemeClr val="dk1"/>
                </a:solidFill>
              </a:rPr>
              <a:t>10:05 AM Meeting Nuts and Bolts.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10:50 AM Identifying Possibilities / Prioritizing Options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11:35 AM Negotiating Consensus Class Facilitator (20 Minutes)</a:t>
            </a:r>
            <a:endParaRPr>
              <a:solidFill>
                <a:schemeClr val="dk1"/>
              </a:solidFill>
            </a:endParaRPr>
          </a:p>
          <a:p>
            <a:pPr marL="0" lvl="0" indent="0" algn="l" rtl="0">
              <a:spcBef>
                <a:spcPts val="0"/>
              </a:spcBef>
              <a:spcAft>
                <a:spcPts val="0"/>
              </a:spcAft>
              <a:buSzPts val="1100"/>
              <a:buNone/>
            </a:pPr>
            <a:r>
              <a:rPr lang="en">
                <a:solidFill>
                  <a:schemeClr val="dk1"/>
                </a:solidFill>
              </a:rPr>
              <a:t>11:55 AM Evaluations and Closure Program Manager (5 minutes)</a:t>
            </a:r>
            <a:endParaRPr>
              <a:solidFill>
                <a:schemeClr val="dk1"/>
              </a:solidFill>
            </a:endParaRPr>
          </a:p>
          <a:p>
            <a:pPr marL="0" lvl="0" indent="0" algn="l" rtl="0">
              <a:spcBef>
                <a:spcPts val="0"/>
              </a:spcBef>
              <a:spcAft>
                <a:spcPts val="0"/>
              </a:spcAft>
              <a:buSzPts val="1100"/>
              <a:buNone/>
            </a:pPr>
            <a:endParaRPr>
              <a:solidFill>
                <a:schemeClr val="dk1"/>
              </a:solidFill>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2a24ce778ce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0" name="Google Shape;230;g2a24ce778ce_0_6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
                <a:solidFill>
                  <a:schemeClr val="dk1"/>
                </a:solidFill>
              </a:rPr>
              <a:t>9:50 AM Introduction to Module 4 Class Facilitator (15 Minutes)</a:t>
            </a:r>
            <a:endParaRPr>
              <a:solidFill>
                <a:schemeClr val="dk1"/>
              </a:solidFill>
            </a:endParaRPr>
          </a:p>
          <a:p>
            <a:pPr marL="0" lvl="0" indent="0" algn="l" rtl="0">
              <a:spcBef>
                <a:spcPts val="0"/>
              </a:spcBef>
              <a:spcAft>
                <a:spcPts val="0"/>
              </a:spcAft>
              <a:buSzPts val="1100"/>
              <a:buNone/>
            </a:pPr>
            <a:r>
              <a:rPr lang="en">
                <a:solidFill>
                  <a:schemeClr val="dk1"/>
                </a:solidFill>
              </a:rPr>
              <a:t>10:05 AM Meeting Nuts and Bolts.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10:50 AM Identifying Possibilities / Prioritizing Options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11:35 AM Negotiating Consensus Class Facilitator (20 Minutes)</a:t>
            </a:r>
            <a:endParaRPr>
              <a:solidFill>
                <a:schemeClr val="dk1"/>
              </a:solidFill>
            </a:endParaRPr>
          </a:p>
          <a:p>
            <a:pPr marL="0" lvl="0" indent="0" algn="l" rtl="0">
              <a:spcBef>
                <a:spcPts val="0"/>
              </a:spcBef>
              <a:spcAft>
                <a:spcPts val="0"/>
              </a:spcAft>
              <a:buSzPts val="1100"/>
              <a:buNone/>
            </a:pPr>
            <a:r>
              <a:rPr lang="en">
                <a:solidFill>
                  <a:schemeClr val="dk1"/>
                </a:solidFill>
              </a:rPr>
              <a:t>11:55 AM Evaluations and Closure Program Manager (5 minutes)</a:t>
            </a:r>
            <a:endParaRPr>
              <a:solidFill>
                <a:schemeClr val="dk1"/>
              </a:solidFill>
            </a:endParaRPr>
          </a:p>
          <a:p>
            <a:pPr marL="0" lvl="0" indent="0" algn="l" rtl="0">
              <a:spcBef>
                <a:spcPts val="0"/>
              </a:spcBef>
              <a:spcAft>
                <a:spcPts val="0"/>
              </a:spcAft>
              <a:buSzPts val="1100"/>
              <a:buNone/>
            </a:pPr>
            <a:endParaRPr>
              <a:solidFill>
                <a:schemeClr val="dk1"/>
              </a:solidFill>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9" name="Google Shape;23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7" name="Google Shape;247;p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2" name="Google Shape;252;p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9" name="Google Shape;259;p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7" name="Google Shape;267;p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5" name="Google Shape;275;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
              <a:t>Ask the players – “How does this feel different?”</a:t>
            </a:r>
            <a:endParaRPr/>
          </a:p>
          <a:p>
            <a:pPr marL="457200" lvl="0" indent="-298450" algn="l" rtl="0">
              <a:lnSpc>
                <a:spcPct val="100000"/>
              </a:lnSpc>
              <a:spcBef>
                <a:spcPts val="0"/>
              </a:spcBef>
              <a:spcAft>
                <a:spcPts val="0"/>
              </a:spcAft>
              <a:buSzPts val="1100"/>
              <a:buChar char="●"/>
            </a:pPr>
            <a:r>
              <a:rPr lang="en"/>
              <a:t>Discuss the move in terms of the four points on the chart.</a:t>
            </a:r>
            <a:endParaRPr/>
          </a:p>
          <a:p>
            <a:pPr marL="457200" lvl="0" indent="-298450" algn="l" rtl="0">
              <a:lnSpc>
                <a:spcPct val="100000"/>
              </a:lnSpc>
              <a:spcBef>
                <a:spcPts val="0"/>
              </a:spcBef>
              <a:spcAft>
                <a:spcPts val="0"/>
              </a:spcAft>
              <a:buSzPts val="1100"/>
              <a:buChar char="●"/>
            </a:pPr>
            <a:r>
              <a:rPr lang="en"/>
              <a:t>Ask the group to consider these techniques in relation to the conflict they have been discussing today.</a:t>
            </a:r>
            <a:endParaRPr/>
          </a:p>
          <a:p>
            <a:pPr marL="457200" lvl="0" indent="-298450" algn="l" rtl="0">
              <a:lnSpc>
                <a:spcPct val="100000"/>
              </a:lnSpc>
              <a:spcBef>
                <a:spcPts val="0"/>
              </a:spcBef>
              <a:spcAft>
                <a:spcPts val="0"/>
              </a:spcAft>
              <a:buSzPts val="1100"/>
              <a:buChar char="●"/>
            </a:pPr>
            <a:r>
              <a:rPr lang="en"/>
              <a:t>Now have the group select a real issue and apply methods or Go back to the topic/issue from previous activity and apply it.</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3" name="Google Shape;283;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
              <a:t>Go back to the initial community conflict / topic your group has been working on.</a:t>
            </a:r>
            <a:endParaRPr/>
          </a:p>
          <a:p>
            <a:pPr marL="158750" lvl="0" indent="0" algn="l" rtl="0">
              <a:lnSpc>
                <a:spcPct val="100000"/>
              </a:lnSpc>
              <a:spcBef>
                <a:spcPts val="0"/>
              </a:spcBef>
              <a:spcAft>
                <a:spcPts val="0"/>
              </a:spcAft>
              <a:buSzPts val="1100"/>
              <a:buNone/>
            </a:pPr>
            <a:r>
              <a:rPr lang="en"/>
              <a:t>Ask each group….</a:t>
            </a:r>
            <a:endParaRPr/>
          </a:p>
          <a:p>
            <a:pPr marL="387350" lvl="0" indent="-228600" algn="l" rtl="0">
              <a:lnSpc>
                <a:spcPct val="100000"/>
              </a:lnSpc>
              <a:spcBef>
                <a:spcPts val="0"/>
              </a:spcBef>
              <a:spcAft>
                <a:spcPts val="0"/>
              </a:spcAft>
              <a:buSzPts val="1100"/>
              <a:buAutoNum type="arabicPeriod"/>
            </a:pPr>
            <a:r>
              <a:rPr lang="en"/>
              <a:t>Could you avoid the situation altogether and come up with an alternative?</a:t>
            </a:r>
            <a:endParaRPr/>
          </a:p>
          <a:p>
            <a:pPr marL="387350" lvl="0" indent="-228600" algn="l" rtl="0">
              <a:lnSpc>
                <a:spcPct val="100000"/>
              </a:lnSpc>
              <a:spcBef>
                <a:spcPts val="0"/>
              </a:spcBef>
              <a:spcAft>
                <a:spcPts val="0"/>
              </a:spcAft>
              <a:buSzPts val="1100"/>
              <a:buAutoNum type="arabicPeriod"/>
            </a:pPr>
            <a:r>
              <a:rPr lang="en"/>
              <a:t>Could you take away the symbol of the problem but leaving the problem in tact?</a:t>
            </a:r>
            <a:endParaRPr/>
          </a:p>
          <a:p>
            <a:pPr marL="387350" lvl="0" indent="-228600" algn="l" rtl="0">
              <a:lnSpc>
                <a:spcPct val="100000"/>
              </a:lnSpc>
              <a:spcBef>
                <a:spcPts val="0"/>
              </a:spcBef>
              <a:spcAft>
                <a:spcPts val="0"/>
              </a:spcAft>
              <a:buSzPts val="1100"/>
              <a:buAutoNum type="arabicPeriod"/>
            </a:pPr>
            <a:r>
              <a:rPr lang="en"/>
              <a:t>Someone in a powerful position could step in and decide who gets what part of the orange.</a:t>
            </a:r>
            <a:endParaRPr/>
          </a:p>
          <a:p>
            <a:pPr marL="387350" lvl="0" indent="-228600" algn="l" rtl="0">
              <a:lnSpc>
                <a:spcPct val="100000"/>
              </a:lnSpc>
              <a:spcBef>
                <a:spcPts val="0"/>
              </a:spcBef>
              <a:spcAft>
                <a:spcPts val="0"/>
              </a:spcAft>
              <a:buSzPts val="1100"/>
              <a:buAutoNum type="arabicPeriod"/>
            </a:pPr>
            <a:r>
              <a:rPr lang="en"/>
              <a:t>You could negotiate.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a1dc23ed50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g2a1dc23ed50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t>9:50 AM Introduction to Module 4 Class Facilitator (15 Minutes)</a:t>
            </a:r>
            <a:endParaRPr b="1"/>
          </a:p>
          <a:p>
            <a:pPr marL="0" lvl="0" indent="0" algn="l" rtl="0">
              <a:spcBef>
                <a:spcPts val="0"/>
              </a:spcBef>
              <a:spcAft>
                <a:spcPts val="0"/>
              </a:spcAft>
              <a:buClr>
                <a:schemeClr val="dk1"/>
              </a:buClr>
              <a:buSzPts val="1100"/>
              <a:buFont typeface="Arial"/>
              <a:buNone/>
            </a:pPr>
            <a:r>
              <a:rPr lang="en" b="1"/>
              <a:t>10:05 AM Meeting Nuts and Bolts. Class Facilitator (45 minutes)</a:t>
            </a:r>
            <a:endParaRPr b="1"/>
          </a:p>
          <a:p>
            <a:pPr marL="0" lvl="0" indent="0" algn="l" rtl="0">
              <a:spcBef>
                <a:spcPts val="0"/>
              </a:spcBef>
              <a:spcAft>
                <a:spcPts val="0"/>
              </a:spcAft>
              <a:buClr>
                <a:schemeClr val="dk1"/>
              </a:buClr>
              <a:buSzPts val="1100"/>
              <a:buFont typeface="Arial"/>
              <a:buNone/>
            </a:pPr>
            <a:r>
              <a:rPr lang="en" b="1"/>
              <a:t>10:50 AM Identifying Possibilities / Prioritizing Options Class Facilitator (45 Minutes)</a:t>
            </a:r>
            <a:endParaRPr b="1"/>
          </a:p>
          <a:p>
            <a:pPr marL="0" lvl="0" indent="0" algn="l" rtl="0">
              <a:spcBef>
                <a:spcPts val="0"/>
              </a:spcBef>
              <a:spcAft>
                <a:spcPts val="0"/>
              </a:spcAft>
              <a:buClr>
                <a:schemeClr val="dk1"/>
              </a:buClr>
              <a:buSzPts val="1100"/>
              <a:buFont typeface="Arial"/>
              <a:buNone/>
            </a:pPr>
            <a:r>
              <a:rPr lang="en" b="1"/>
              <a:t>11:35 AM Negotiating Consensus Class Facilitator (20 Minutes)</a:t>
            </a:r>
            <a:endParaRPr b="1"/>
          </a:p>
          <a:p>
            <a:pPr marL="0" lvl="0" indent="0" algn="l" rtl="0">
              <a:spcBef>
                <a:spcPts val="0"/>
              </a:spcBef>
              <a:spcAft>
                <a:spcPts val="0"/>
              </a:spcAft>
              <a:buClr>
                <a:schemeClr val="dk1"/>
              </a:buClr>
              <a:buSzPts val="1100"/>
              <a:buFont typeface="Arial"/>
              <a:buNone/>
            </a:pPr>
            <a:r>
              <a:rPr lang="en" b="1"/>
              <a:t>11:55 AM Evaluations and Closure Program Manager (5 minutes)</a:t>
            </a:r>
            <a:endParaRPr b="1"/>
          </a:p>
          <a:p>
            <a:pPr marL="0" lvl="0" indent="0" algn="l" rtl="0">
              <a:lnSpc>
                <a:spcPct val="100000"/>
              </a:lnSpc>
              <a:spcBef>
                <a:spcPts val="0"/>
              </a:spcBef>
              <a:spcAft>
                <a:spcPts val="0"/>
              </a:spcAft>
              <a:buSzPts val="1100"/>
              <a:buNone/>
            </a:pPr>
            <a:endParaRPr b="1"/>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1" name="Google Shape;291;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9" name="Google Shape;299;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6" name="Google Shape;306;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2a24ce778ce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3" name="Google Shape;313;g2a24ce778ce_0_8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
                <a:solidFill>
                  <a:schemeClr val="dk1"/>
                </a:solidFill>
              </a:rPr>
              <a:t>9:50 AM Introduction to Module 4 Class Facilitator (15 Minutes)</a:t>
            </a:r>
            <a:endParaRPr>
              <a:solidFill>
                <a:schemeClr val="dk1"/>
              </a:solidFill>
            </a:endParaRPr>
          </a:p>
          <a:p>
            <a:pPr marL="0" lvl="0" indent="0" algn="l" rtl="0">
              <a:spcBef>
                <a:spcPts val="0"/>
              </a:spcBef>
              <a:spcAft>
                <a:spcPts val="0"/>
              </a:spcAft>
              <a:buSzPts val="1100"/>
              <a:buNone/>
            </a:pPr>
            <a:r>
              <a:rPr lang="en">
                <a:solidFill>
                  <a:schemeClr val="dk1"/>
                </a:solidFill>
              </a:rPr>
              <a:t>10:05 AM Meeting Nuts and Bolts.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10:50 AM Identifying Possibilities / Prioritizing Options Class Facilitator (45 Minutes)</a:t>
            </a:r>
            <a:endParaRPr>
              <a:solidFill>
                <a:schemeClr val="dk1"/>
              </a:solidFill>
            </a:endParaRPr>
          </a:p>
          <a:p>
            <a:pPr marL="0" lvl="0" indent="0" algn="l" rtl="0">
              <a:spcBef>
                <a:spcPts val="0"/>
              </a:spcBef>
              <a:spcAft>
                <a:spcPts val="0"/>
              </a:spcAft>
              <a:buSzPts val="1100"/>
              <a:buNone/>
            </a:pPr>
            <a:r>
              <a:rPr lang="en">
                <a:solidFill>
                  <a:schemeClr val="dk1"/>
                </a:solidFill>
              </a:rPr>
              <a:t>11:35 AM Negotiating Consensus Class Facilitator (20 Minutes)</a:t>
            </a:r>
            <a:endParaRPr>
              <a:solidFill>
                <a:schemeClr val="dk1"/>
              </a:solidFill>
            </a:endParaRPr>
          </a:p>
          <a:p>
            <a:pPr marL="0" lvl="0" indent="0" algn="l" rtl="0">
              <a:spcBef>
                <a:spcPts val="0"/>
              </a:spcBef>
              <a:spcAft>
                <a:spcPts val="0"/>
              </a:spcAft>
              <a:buSzPts val="1100"/>
              <a:buNone/>
            </a:pPr>
            <a:r>
              <a:rPr lang="en">
                <a:solidFill>
                  <a:schemeClr val="dk1"/>
                </a:solidFill>
              </a:rPr>
              <a:t>11:55 AM Evaluations and Closure Program Manager (5 minutes)</a:t>
            </a:r>
            <a:endParaRPr>
              <a:solidFill>
                <a:schemeClr val="dk1"/>
              </a:solidFill>
            </a:endParaRPr>
          </a:p>
          <a:p>
            <a:pPr marL="0" lvl="0" indent="0" algn="l" rtl="0">
              <a:spcBef>
                <a:spcPts val="0"/>
              </a:spcBef>
              <a:spcAft>
                <a:spcPts val="0"/>
              </a:spcAft>
              <a:buSzPts val="1100"/>
              <a:buNone/>
            </a:pPr>
            <a:endParaRPr>
              <a:solidFill>
                <a:schemeClr val="dk1"/>
              </a:solidFill>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2a24ce778ce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1" name="Google Shape;321;g2a24ce778ce_0_9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10</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9" name="Google Shape;329;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6" name="Google Shape;336;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2a24ce778ce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2" name="Google Shape;342;g2a24ce778ce_0_1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a24ce778ce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g2a24ce778ce_0_9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9:50 AM Introduction to Module 4 Class Facilitator (15 Minutes)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10:05 AM Meeting Nuts and Bolts. Class Facilitator (45 minutes)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10:50 AM Identifying Possibilities / Prioritizing Options Class Facilitator (45 Minutes)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11:35 AM Negotiating Consensus Class Facilitator (20 Minutes)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11:55 AM Evaluations and Closure Program Manager (5 minutes)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 b="1">
                <a:solidFill>
                  <a:schemeClr val="dk1"/>
                </a:solidFill>
              </a:rPr>
              <a:t>Introduction</a:t>
            </a:r>
            <a:endParaRPr b="1">
              <a:solidFill>
                <a:schemeClr val="dk1"/>
              </a:solidFill>
            </a:endParaRPr>
          </a:p>
          <a:p>
            <a:pPr marL="0" lvl="0" indent="0" algn="l" rtl="0">
              <a:spcBef>
                <a:spcPts val="0"/>
              </a:spcBef>
              <a:spcAft>
                <a:spcPts val="0"/>
              </a:spcAft>
              <a:buClr>
                <a:schemeClr val="dk1"/>
              </a:buClr>
              <a:buSzPts val="1600"/>
              <a:buFont typeface="Arial"/>
              <a:buNone/>
            </a:pPr>
            <a:r>
              <a:rPr lang="en" sz="1200">
                <a:solidFill>
                  <a:schemeClr val="dk1"/>
                </a:solidFill>
                <a:latin typeface="Roboto"/>
                <a:ea typeface="Roboto"/>
                <a:cs typeface="Roboto"/>
                <a:sym typeface="Roboto"/>
              </a:rPr>
              <a:t>MODULE FOUR CONCENTRATES on the methods and processes for making the time we spend together in meetings more productive. “Let’s have a meeting” has been the catchall response to any problem, dilemma, or decision that needs to be addressed, and often it is the best response. But meetings can work against groups if they are not well-planned, well managed, or if their purposes are misunderstood. </a:t>
            </a:r>
            <a:endParaRPr b="1">
              <a:solidFill>
                <a:schemeClr val="dk1"/>
              </a:solidFill>
            </a:endParaRPr>
          </a:p>
          <a:p>
            <a:pPr marL="0" lvl="0" indent="0" algn="l" rtl="0">
              <a:spcBef>
                <a:spcPts val="0"/>
              </a:spcBef>
              <a:spcAft>
                <a:spcPts val="0"/>
              </a:spcAft>
              <a:buSzPts val="1100"/>
              <a:buNone/>
            </a:pPr>
            <a:endParaRPr b="1">
              <a:solidFill>
                <a:schemeClr val="dk1"/>
              </a:solidFill>
            </a:endParaRPr>
          </a:p>
          <a:p>
            <a:pPr marL="0" lvl="0" indent="0" algn="l" rtl="0">
              <a:spcBef>
                <a:spcPts val="0"/>
              </a:spcBef>
              <a:spcAft>
                <a:spcPts val="0"/>
              </a:spcAft>
              <a:buClr>
                <a:schemeClr val="dk1"/>
              </a:buClr>
              <a:buSzPts val="1100"/>
              <a:buFont typeface="Arial"/>
              <a:buNone/>
            </a:pPr>
            <a:r>
              <a:rPr lang="en" b="1">
                <a:solidFill>
                  <a:schemeClr val="dk1"/>
                </a:solidFill>
              </a:rPr>
              <a:t>9:50 AM Introduction to Module 4 Class Facilitator (15 Minutes)</a:t>
            </a:r>
            <a:endParaRPr b="1">
              <a:solidFill>
                <a:schemeClr val="dk1"/>
              </a:solidFill>
            </a:endParaRPr>
          </a:p>
          <a:p>
            <a:pPr marL="0" lvl="0" indent="0" algn="l" rtl="0">
              <a:spcBef>
                <a:spcPts val="0"/>
              </a:spcBef>
              <a:spcAft>
                <a:spcPts val="0"/>
              </a:spcAft>
              <a:buClr>
                <a:schemeClr val="dk1"/>
              </a:buClr>
              <a:buSzPts val="1100"/>
              <a:buFont typeface="Arial"/>
              <a:buNone/>
            </a:pPr>
            <a:r>
              <a:rPr lang="en" b="1">
                <a:solidFill>
                  <a:schemeClr val="dk1"/>
                </a:solidFill>
              </a:rPr>
              <a:t>10:05 AM Meeting Nuts and Bolts. Class Facilitator (45 minutes)</a:t>
            </a:r>
            <a:endParaRPr b="1">
              <a:solidFill>
                <a:schemeClr val="dk1"/>
              </a:solidFill>
            </a:endParaRPr>
          </a:p>
          <a:p>
            <a:pPr marL="0" lvl="0" indent="0" algn="l" rtl="0">
              <a:spcBef>
                <a:spcPts val="0"/>
              </a:spcBef>
              <a:spcAft>
                <a:spcPts val="0"/>
              </a:spcAft>
              <a:buClr>
                <a:schemeClr val="dk1"/>
              </a:buClr>
              <a:buSzPts val="1100"/>
              <a:buFont typeface="Arial"/>
              <a:buNone/>
            </a:pPr>
            <a:r>
              <a:rPr lang="en" b="1">
                <a:solidFill>
                  <a:schemeClr val="dk1"/>
                </a:solidFill>
              </a:rPr>
              <a:t>10:50 AM Identifying Possibilities / Prioritizing Options Class Facilitator (45 Minutes)</a:t>
            </a:r>
            <a:endParaRPr b="1">
              <a:solidFill>
                <a:schemeClr val="dk1"/>
              </a:solidFill>
            </a:endParaRPr>
          </a:p>
          <a:p>
            <a:pPr marL="0" lvl="0" indent="0" algn="l" rtl="0">
              <a:spcBef>
                <a:spcPts val="0"/>
              </a:spcBef>
              <a:spcAft>
                <a:spcPts val="0"/>
              </a:spcAft>
              <a:buClr>
                <a:schemeClr val="dk1"/>
              </a:buClr>
              <a:buSzPts val="1100"/>
              <a:buFont typeface="Arial"/>
              <a:buNone/>
            </a:pPr>
            <a:r>
              <a:rPr lang="en" b="1">
                <a:solidFill>
                  <a:schemeClr val="dk1"/>
                </a:solidFill>
              </a:rPr>
              <a:t>11:35 AM Negotiating Consensus Class Facilitator (20 Minutes)</a:t>
            </a:r>
            <a:endParaRPr b="1">
              <a:solidFill>
                <a:schemeClr val="dk1"/>
              </a:solidFill>
            </a:endParaRPr>
          </a:p>
          <a:p>
            <a:pPr marL="0" lvl="0" indent="0" algn="l" rtl="0">
              <a:spcBef>
                <a:spcPts val="0"/>
              </a:spcBef>
              <a:spcAft>
                <a:spcPts val="0"/>
              </a:spcAft>
              <a:buClr>
                <a:schemeClr val="dk1"/>
              </a:buClr>
              <a:buSzPts val="1100"/>
              <a:buFont typeface="Arial"/>
              <a:buNone/>
            </a:pPr>
            <a:r>
              <a:rPr lang="en" b="1">
                <a:solidFill>
                  <a:schemeClr val="dk1"/>
                </a:solidFill>
              </a:rPr>
              <a:t>11:55 AM Evaluations and Closure Program Manager (5 minutes)</a:t>
            </a:r>
            <a:endParaRPr b="1">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a24ce778ce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g2a24ce778ce_0_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solidFill>
                  <a:schemeClr val="dk1"/>
                </a:solidFill>
              </a:rPr>
              <a:t>25 Minutes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a1dc23ed50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g2a1dc23ed50_0_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10</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a1dc23ed50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g2a1dc23ed50_0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a1dc23ed50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g2a1dc23ed50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45"/>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45"/>
          <p:cNvSpPr txBox="1">
            <a:spLocks noGrp="1"/>
          </p:cNvSpPr>
          <p:nvPr>
            <p:ph type="ctrTitle"/>
          </p:nvPr>
        </p:nvSpPr>
        <p:spPr>
          <a:xfrm>
            <a:off x="311700" y="539725"/>
            <a:ext cx="8520600" cy="1282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600"/>
              <a:buNone/>
              <a:defRPr sz="36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endParaRPr/>
          </a:p>
        </p:txBody>
      </p:sp>
      <p:sp>
        <p:nvSpPr>
          <p:cNvPr id="12" name="Google Shape;12;p45"/>
          <p:cNvSpPr txBox="1">
            <a:spLocks noGrp="1"/>
          </p:cNvSpPr>
          <p:nvPr>
            <p:ph type="subTitle" idx="1"/>
          </p:nvPr>
        </p:nvSpPr>
        <p:spPr>
          <a:xfrm>
            <a:off x="311700" y="1878560"/>
            <a:ext cx="4242600" cy="7383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2"/>
              </a:buClr>
              <a:buSzPts val="1600"/>
              <a:buNone/>
              <a:defRPr sz="1600">
                <a:solidFill>
                  <a:schemeClr val="lt2"/>
                </a:solidFill>
              </a:defRPr>
            </a:lvl1pPr>
            <a:lvl2pPr lvl="1" algn="l">
              <a:lnSpc>
                <a:spcPct val="100000"/>
              </a:lnSpc>
              <a:spcBef>
                <a:spcPts val="0"/>
              </a:spcBef>
              <a:spcAft>
                <a:spcPts val="0"/>
              </a:spcAft>
              <a:buClr>
                <a:schemeClr val="lt2"/>
              </a:buClr>
              <a:buSzPts val="1600"/>
              <a:buNone/>
              <a:defRPr sz="1600">
                <a:solidFill>
                  <a:schemeClr val="lt2"/>
                </a:solidFill>
              </a:defRPr>
            </a:lvl2pPr>
            <a:lvl3pPr lvl="2" algn="l">
              <a:lnSpc>
                <a:spcPct val="100000"/>
              </a:lnSpc>
              <a:spcBef>
                <a:spcPts val="0"/>
              </a:spcBef>
              <a:spcAft>
                <a:spcPts val="0"/>
              </a:spcAft>
              <a:buClr>
                <a:schemeClr val="lt2"/>
              </a:buClr>
              <a:buSzPts val="1600"/>
              <a:buNone/>
              <a:defRPr sz="1600">
                <a:solidFill>
                  <a:schemeClr val="lt2"/>
                </a:solidFill>
              </a:defRPr>
            </a:lvl3pPr>
            <a:lvl4pPr lvl="3" algn="l">
              <a:lnSpc>
                <a:spcPct val="100000"/>
              </a:lnSpc>
              <a:spcBef>
                <a:spcPts val="0"/>
              </a:spcBef>
              <a:spcAft>
                <a:spcPts val="0"/>
              </a:spcAft>
              <a:buClr>
                <a:schemeClr val="lt2"/>
              </a:buClr>
              <a:buSzPts val="1600"/>
              <a:buNone/>
              <a:defRPr sz="1600">
                <a:solidFill>
                  <a:schemeClr val="lt2"/>
                </a:solidFill>
              </a:defRPr>
            </a:lvl4pPr>
            <a:lvl5pPr lvl="4" algn="l">
              <a:lnSpc>
                <a:spcPct val="100000"/>
              </a:lnSpc>
              <a:spcBef>
                <a:spcPts val="0"/>
              </a:spcBef>
              <a:spcAft>
                <a:spcPts val="0"/>
              </a:spcAft>
              <a:buClr>
                <a:schemeClr val="lt2"/>
              </a:buClr>
              <a:buSzPts val="1600"/>
              <a:buNone/>
              <a:defRPr sz="1600">
                <a:solidFill>
                  <a:schemeClr val="lt2"/>
                </a:solidFill>
              </a:defRPr>
            </a:lvl5pPr>
            <a:lvl6pPr lvl="5" algn="l">
              <a:lnSpc>
                <a:spcPct val="100000"/>
              </a:lnSpc>
              <a:spcBef>
                <a:spcPts val="0"/>
              </a:spcBef>
              <a:spcAft>
                <a:spcPts val="0"/>
              </a:spcAft>
              <a:buClr>
                <a:schemeClr val="lt2"/>
              </a:buClr>
              <a:buSzPts val="1600"/>
              <a:buNone/>
              <a:defRPr sz="1600">
                <a:solidFill>
                  <a:schemeClr val="lt2"/>
                </a:solidFill>
              </a:defRPr>
            </a:lvl6pPr>
            <a:lvl7pPr lvl="6" algn="l">
              <a:lnSpc>
                <a:spcPct val="100000"/>
              </a:lnSpc>
              <a:spcBef>
                <a:spcPts val="0"/>
              </a:spcBef>
              <a:spcAft>
                <a:spcPts val="0"/>
              </a:spcAft>
              <a:buClr>
                <a:schemeClr val="lt2"/>
              </a:buClr>
              <a:buSzPts val="1600"/>
              <a:buNone/>
              <a:defRPr sz="1600">
                <a:solidFill>
                  <a:schemeClr val="lt2"/>
                </a:solidFill>
              </a:defRPr>
            </a:lvl7pPr>
            <a:lvl8pPr lvl="7" algn="l">
              <a:lnSpc>
                <a:spcPct val="100000"/>
              </a:lnSpc>
              <a:spcBef>
                <a:spcPts val="0"/>
              </a:spcBef>
              <a:spcAft>
                <a:spcPts val="0"/>
              </a:spcAft>
              <a:buClr>
                <a:schemeClr val="lt2"/>
              </a:buClr>
              <a:buSzPts val="1600"/>
              <a:buNone/>
              <a:defRPr sz="1600">
                <a:solidFill>
                  <a:schemeClr val="lt2"/>
                </a:solidFill>
              </a:defRPr>
            </a:lvl8pPr>
            <a:lvl9pPr lvl="8" algn="l">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4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54"/>
          <p:cNvSpPr txBox="1">
            <a:spLocks noGrp="1"/>
          </p:cNvSpPr>
          <p:nvPr>
            <p:ph type="title" hasCustomPrompt="1"/>
          </p:nvPr>
        </p:nvSpPr>
        <p:spPr>
          <a:xfrm>
            <a:off x="311750" y="831175"/>
            <a:ext cx="5334900" cy="1244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Clr>
                <a:schemeClr val="lt1"/>
              </a:buClr>
              <a:buSzPts val="10000"/>
              <a:buNone/>
              <a:defRPr sz="10000">
                <a:solidFill>
                  <a:schemeClr val="lt1"/>
                </a:solidFill>
              </a:defRPr>
            </a:lvl1pPr>
            <a:lvl2pPr lvl="1" algn="l">
              <a:lnSpc>
                <a:spcPct val="100000"/>
              </a:lnSpc>
              <a:spcBef>
                <a:spcPts val="0"/>
              </a:spcBef>
              <a:spcAft>
                <a:spcPts val="0"/>
              </a:spcAft>
              <a:buClr>
                <a:schemeClr val="lt1"/>
              </a:buClr>
              <a:buSzPts val="10000"/>
              <a:buNone/>
              <a:defRPr sz="10000">
                <a:solidFill>
                  <a:schemeClr val="lt1"/>
                </a:solidFill>
              </a:defRPr>
            </a:lvl2pPr>
            <a:lvl3pPr lvl="2" algn="l">
              <a:lnSpc>
                <a:spcPct val="100000"/>
              </a:lnSpc>
              <a:spcBef>
                <a:spcPts val="0"/>
              </a:spcBef>
              <a:spcAft>
                <a:spcPts val="0"/>
              </a:spcAft>
              <a:buClr>
                <a:schemeClr val="lt1"/>
              </a:buClr>
              <a:buSzPts val="10000"/>
              <a:buNone/>
              <a:defRPr sz="10000">
                <a:solidFill>
                  <a:schemeClr val="lt1"/>
                </a:solidFill>
              </a:defRPr>
            </a:lvl3pPr>
            <a:lvl4pPr lvl="3" algn="l">
              <a:lnSpc>
                <a:spcPct val="100000"/>
              </a:lnSpc>
              <a:spcBef>
                <a:spcPts val="0"/>
              </a:spcBef>
              <a:spcAft>
                <a:spcPts val="0"/>
              </a:spcAft>
              <a:buClr>
                <a:schemeClr val="lt1"/>
              </a:buClr>
              <a:buSzPts val="10000"/>
              <a:buNone/>
              <a:defRPr sz="10000">
                <a:solidFill>
                  <a:schemeClr val="lt1"/>
                </a:solidFill>
              </a:defRPr>
            </a:lvl4pPr>
            <a:lvl5pPr lvl="4" algn="l">
              <a:lnSpc>
                <a:spcPct val="100000"/>
              </a:lnSpc>
              <a:spcBef>
                <a:spcPts val="0"/>
              </a:spcBef>
              <a:spcAft>
                <a:spcPts val="0"/>
              </a:spcAft>
              <a:buClr>
                <a:schemeClr val="lt1"/>
              </a:buClr>
              <a:buSzPts val="10000"/>
              <a:buNone/>
              <a:defRPr sz="10000">
                <a:solidFill>
                  <a:schemeClr val="lt1"/>
                </a:solidFill>
              </a:defRPr>
            </a:lvl5pPr>
            <a:lvl6pPr lvl="5" algn="l">
              <a:lnSpc>
                <a:spcPct val="100000"/>
              </a:lnSpc>
              <a:spcBef>
                <a:spcPts val="0"/>
              </a:spcBef>
              <a:spcAft>
                <a:spcPts val="0"/>
              </a:spcAft>
              <a:buClr>
                <a:schemeClr val="lt1"/>
              </a:buClr>
              <a:buSzPts val="10000"/>
              <a:buNone/>
              <a:defRPr sz="10000">
                <a:solidFill>
                  <a:schemeClr val="lt1"/>
                </a:solidFill>
              </a:defRPr>
            </a:lvl6pPr>
            <a:lvl7pPr lvl="6" algn="l">
              <a:lnSpc>
                <a:spcPct val="100000"/>
              </a:lnSpc>
              <a:spcBef>
                <a:spcPts val="0"/>
              </a:spcBef>
              <a:spcAft>
                <a:spcPts val="0"/>
              </a:spcAft>
              <a:buClr>
                <a:schemeClr val="lt1"/>
              </a:buClr>
              <a:buSzPts val="10000"/>
              <a:buNone/>
              <a:defRPr sz="10000">
                <a:solidFill>
                  <a:schemeClr val="lt1"/>
                </a:solidFill>
              </a:defRPr>
            </a:lvl7pPr>
            <a:lvl8pPr lvl="7" algn="l">
              <a:lnSpc>
                <a:spcPct val="100000"/>
              </a:lnSpc>
              <a:spcBef>
                <a:spcPts val="0"/>
              </a:spcBef>
              <a:spcAft>
                <a:spcPts val="0"/>
              </a:spcAft>
              <a:buClr>
                <a:schemeClr val="lt1"/>
              </a:buClr>
              <a:buSzPts val="10000"/>
              <a:buNone/>
              <a:defRPr sz="10000">
                <a:solidFill>
                  <a:schemeClr val="lt1"/>
                </a:solidFill>
              </a:defRPr>
            </a:lvl8pPr>
            <a:lvl9pPr lvl="8" algn="l">
              <a:lnSpc>
                <a:spcPct val="100000"/>
              </a:lnSpc>
              <a:spcBef>
                <a:spcPts val="0"/>
              </a:spcBef>
              <a:spcAft>
                <a:spcPts val="0"/>
              </a:spcAft>
              <a:buClr>
                <a:schemeClr val="lt1"/>
              </a:buClr>
              <a:buSzPts val="10000"/>
              <a:buNone/>
              <a:defRPr sz="10000">
                <a:solidFill>
                  <a:schemeClr val="lt1"/>
                </a:solidFill>
              </a:defRPr>
            </a:lvl9pPr>
          </a:lstStyle>
          <a:p>
            <a:r>
              <a:t>xx%</a:t>
            </a:r>
          </a:p>
        </p:txBody>
      </p:sp>
      <p:sp>
        <p:nvSpPr>
          <p:cNvPr id="56" name="Google Shape;56;p54"/>
          <p:cNvSpPr txBox="1">
            <a:spLocks noGrp="1"/>
          </p:cNvSpPr>
          <p:nvPr>
            <p:ph type="body" idx="1"/>
          </p:nvPr>
        </p:nvSpPr>
        <p:spPr>
          <a:xfrm>
            <a:off x="311700" y="2121425"/>
            <a:ext cx="5334900" cy="9426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Clr>
                <a:schemeClr val="accent2"/>
              </a:buClr>
              <a:buSzPts val="1300"/>
              <a:buChar char="●"/>
              <a:defRPr>
                <a:solidFill>
                  <a:schemeClr val="accent2"/>
                </a:solidFill>
              </a:defRPr>
            </a:lvl1pPr>
            <a:lvl2pPr marL="914400" lvl="1" indent="-298450" algn="l">
              <a:lnSpc>
                <a:spcPct val="115000"/>
              </a:lnSpc>
              <a:spcBef>
                <a:spcPts val="0"/>
              </a:spcBef>
              <a:spcAft>
                <a:spcPts val="0"/>
              </a:spcAft>
              <a:buClr>
                <a:schemeClr val="accent2"/>
              </a:buClr>
              <a:buSzPts val="1100"/>
              <a:buChar char="○"/>
              <a:defRPr>
                <a:solidFill>
                  <a:schemeClr val="accent2"/>
                </a:solidFill>
              </a:defRPr>
            </a:lvl2pPr>
            <a:lvl3pPr marL="1371600" lvl="2" indent="-298450" algn="l">
              <a:lnSpc>
                <a:spcPct val="115000"/>
              </a:lnSpc>
              <a:spcBef>
                <a:spcPts val="0"/>
              </a:spcBef>
              <a:spcAft>
                <a:spcPts val="0"/>
              </a:spcAft>
              <a:buClr>
                <a:schemeClr val="accent2"/>
              </a:buClr>
              <a:buSzPts val="1100"/>
              <a:buChar char="■"/>
              <a:defRPr>
                <a:solidFill>
                  <a:schemeClr val="accent2"/>
                </a:solidFill>
              </a:defRPr>
            </a:lvl3pPr>
            <a:lvl4pPr marL="1828800" lvl="3" indent="-298450" algn="l">
              <a:lnSpc>
                <a:spcPct val="115000"/>
              </a:lnSpc>
              <a:spcBef>
                <a:spcPts val="0"/>
              </a:spcBef>
              <a:spcAft>
                <a:spcPts val="0"/>
              </a:spcAft>
              <a:buClr>
                <a:schemeClr val="accent2"/>
              </a:buClr>
              <a:buSzPts val="1100"/>
              <a:buChar char="●"/>
              <a:defRPr>
                <a:solidFill>
                  <a:schemeClr val="accent2"/>
                </a:solidFill>
              </a:defRPr>
            </a:lvl4pPr>
            <a:lvl5pPr marL="2286000" lvl="4" indent="-298450" algn="l">
              <a:lnSpc>
                <a:spcPct val="115000"/>
              </a:lnSpc>
              <a:spcBef>
                <a:spcPts val="0"/>
              </a:spcBef>
              <a:spcAft>
                <a:spcPts val="0"/>
              </a:spcAft>
              <a:buClr>
                <a:schemeClr val="accent2"/>
              </a:buClr>
              <a:buSzPts val="1100"/>
              <a:buChar char="○"/>
              <a:defRPr>
                <a:solidFill>
                  <a:schemeClr val="accent2"/>
                </a:solidFill>
              </a:defRPr>
            </a:lvl5pPr>
            <a:lvl6pPr marL="2743200" lvl="5" indent="-298450" algn="l">
              <a:lnSpc>
                <a:spcPct val="115000"/>
              </a:lnSpc>
              <a:spcBef>
                <a:spcPts val="0"/>
              </a:spcBef>
              <a:spcAft>
                <a:spcPts val="0"/>
              </a:spcAft>
              <a:buClr>
                <a:schemeClr val="accent2"/>
              </a:buClr>
              <a:buSzPts val="1100"/>
              <a:buChar char="■"/>
              <a:defRPr>
                <a:solidFill>
                  <a:schemeClr val="accent2"/>
                </a:solidFill>
              </a:defRPr>
            </a:lvl6pPr>
            <a:lvl7pPr marL="3200400" lvl="6" indent="-298450" algn="l">
              <a:lnSpc>
                <a:spcPct val="115000"/>
              </a:lnSpc>
              <a:spcBef>
                <a:spcPts val="0"/>
              </a:spcBef>
              <a:spcAft>
                <a:spcPts val="0"/>
              </a:spcAft>
              <a:buClr>
                <a:schemeClr val="accent2"/>
              </a:buClr>
              <a:buSzPts val="1100"/>
              <a:buChar char="●"/>
              <a:defRPr>
                <a:solidFill>
                  <a:schemeClr val="accent2"/>
                </a:solidFill>
              </a:defRPr>
            </a:lvl7pPr>
            <a:lvl8pPr marL="3657600" lvl="7" indent="-298450" algn="l">
              <a:lnSpc>
                <a:spcPct val="115000"/>
              </a:lnSpc>
              <a:spcBef>
                <a:spcPts val="0"/>
              </a:spcBef>
              <a:spcAft>
                <a:spcPts val="0"/>
              </a:spcAft>
              <a:buClr>
                <a:schemeClr val="accent2"/>
              </a:buClr>
              <a:buSzPts val="1100"/>
              <a:buChar char="○"/>
              <a:defRPr>
                <a:solidFill>
                  <a:schemeClr val="accent2"/>
                </a:solidFill>
              </a:defRPr>
            </a:lvl8pPr>
            <a:lvl9pPr marL="4114800" lvl="8" indent="-298450" algn="l">
              <a:lnSpc>
                <a:spcPct val="115000"/>
              </a:lnSpc>
              <a:spcBef>
                <a:spcPts val="0"/>
              </a:spcBef>
              <a:spcAft>
                <a:spcPts val="0"/>
              </a:spcAft>
              <a:buClr>
                <a:schemeClr val="accent2"/>
              </a:buClr>
              <a:buSzPts val="1100"/>
              <a:buChar char="■"/>
              <a:defRPr>
                <a:solidFill>
                  <a:schemeClr val="accent2"/>
                </a:solidFill>
              </a:defRPr>
            </a:lvl9pPr>
          </a:lstStyle>
          <a:p>
            <a:endParaRPr/>
          </a:p>
        </p:txBody>
      </p:sp>
      <p:sp>
        <p:nvSpPr>
          <p:cNvPr id="57" name="Google Shape;57;p5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5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4"/>
        <p:cNvGrpSpPr/>
        <p:nvPr/>
      </p:nvGrpSpPr>
      <p:grpSpPr>
        <a:xfrm>
          <a:off x="0" y="0"/>
          <a:ext cx="0" cy="0"/>
          <a:chOff x="0" y="0"/>
          <a:chExt cx="0" cy="0"/>
        </a:xfrm>
      </p:grpSpPr>
      <p:sp>
        <p:nvSpPr>
          <p:cNvPr id="15" name="Google Shape;15;p4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46"/>
          <p:cNvSpPr txBox="1">
            <a:spLocks noGrp="1"/>
          </p:cNvSpPr>
          <p:nvPr>
            <p:ph type="title"/>
          </p:nvPr>
        </p:nvSpPr>
        <p:spPr>
          <a:xfrm>
            <a:off x="311725" y="500925"/>
            <a:ext cx="8520600" cy="623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a:endParaRPr/>
          </a:p>
        </p:txBody>
      </p:sp>
      <p:sp>
        <p:nvSpPr>
          <p:cNvPr id="17" name="Google Shape;17;p4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7"/>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47"/>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1" name="Google Shape;21;p47"/>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2" name="Google Shape;22;p47"/>
          <p:cNvSpPr txBox="1">
            <a:spLocks noGrp="1"/>
          </p:cNvSpPr>
          <p:nvPr>
            <p:ph type="title"/>
          </p:nvPr>
        </p:nvSpPr>
        <p:spPr>
          <a:xfrm>
            <a:off x="311725" y="500925"/>
            <a:ext cx="3706500" cy="2508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a:endParaRPr/>
          </a:p>
        </p:txBody>
      </p:sp>
      <p:sp>
        <p:nvSpPr>
          <p:cNvPr id="23" name="Google Shape;23;p47"/>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24" name="Google Shape;24;p4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25"/>
        <p:cNvGrpSpPr/>
        <p:nvPr/>
      </p:nvGrpSpPr>
      <p:grpSpPr>
        <a:xfrm>
          <a:off x="0" y="0"/>
          <a:ext cx="0" cy="0"/>
          <a:chOff x="0" y="0"/>
          <a:chExt cx="0" cy="0"/>
        </a:xfrm>
      </p:grpSpPr>
      <p:sp>
        <p:nvSpPr>
          <p:cNvPr id="26" name="Google Shape;26;p48"/>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27" name="Google Shape;27;p48"/>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28" name="Google Shape;28;p48"/>
          <p:cNvSpPr txBox="1">
            <a:spLocks noGrp="1"/>
          </p:cNvSpPr>
          <p:nvPr>
            <p:ph type="title"/>
          </p:nvPr>
        </p:nvSpPr>
        <p:spPr>
          <a:xfrm>
            <a:off x="311700" y="539725"/>
            <a:ext cx="8520600" cy="1282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600"/>
              <a:buNone/>
              <a:defRPr sz="36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endParaRPr/>
          </a:p>
        </p:txBody>
      </p:sp>
      <p:sp>
        <p:nvSpPr>
          <p:cNvPr id="29" name="Google Shape;29;p4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49"/>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 name="Google Shape;32;p49"/>
          <p:cNvSpPr txBox="1">
            <a:spLocks noGrp="1"/>
          </p:cNvSpPr>
          <p:nvPr>
            <p:ph type="title"/>
          </p:nvPr>
        </p:nvSpPr>
        <p:spPr>
          <a:xfrm>
            <a:off x="311725" y="500925"/>
            <a:ext cx="8520600" cy="623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a:endParaRPr/>
          </a:p>
        </p:txBody>
      </p:sp>
      <p:sp>
        <p:nvSpPr>
          <p:cNvPr id="33" name="Google Shape;33;p49"/>
          <p:cNvSpPr txBox="1">
            <a:spLocks noGrp="1"/>
          </p:cNvSpPr>
          <p:nvPr>
            <p:ph type="body" idx="1"/>
          </p:nvPr>
        </p:nvSpPr>
        <p:spPr>
          <a:xfrm>
            <a:off x="311700" y="1505700"/>
            <a:ext cx="3999900" cy="30762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34" name="Google Shape;34;p49"/>
          <p:cNvSpPr txBox="1">
            <a:spLocks noGrp="1"/>
          </p:cNvSpPr>
          <p:nvPr>
            <p:ph type="body" idx="2"/>
          </p:nvPr>
        </p:nvSpPr>
        <p:spPr>
          <a:xfrm>
            <a:off x="4832400" y="1505700"/>
            <a:ext cx="3999900" cy="30762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35" name="Google Shape;35;p4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50"/>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50"/>
          <p:cNvSpPr txBox="1">
            <a:spLocks noGrp="1"/>
          </p:cNvSpPr>
          <p:nvPr>
            <p:ph type="title"/>
          </p:nvPr>
        </p:nvSpPr>
        <p:spPr>
          <a:xfrm>
            <a:off x="311300" y="500925"/>
            <a:ext cx="3704400" cy="20496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a:endParaRPr/>
          </a:p>
        </p:txBody>
      </p:sp>
      <p:sp>
        <p:nvSpPr>
          <p:cNvPr id="39" name="Google Shape;39;p50"/>
          <p:cNvSpPr txBox="1">
            <a:spLocks noGrp="1"/>
          </p:cNvSpPr>
          <p:nvPr>
            <p:ph type="subTitle" idx="1"/>
          </p:nvPr>
        </p:nvSpPr>
        <p:spPr>
          <a:xfrm>
            <a:off x="304800" y="2626725"/>
            <a:ext cx="3704400" cy="926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accent2"/>
              </a:buClr>
              <a:buSzPts val="1600"/>
              <a:buNone/>
              <a:defRPr sz="1600">
                <a:solidFill>
                  <a:schemeClr val="accent2"/>
                </a:solidFill>
              </a:defRPr>
            </a:lvl1pPr>
            <a:lvl2pPr lvl="1" algn="l">
              <a:lnSpc>
                <a:spcPct val="100000"/>
              </a:lnSpc>
              <a:spcBef>
                <a:spcPts val="0"/>
              </a:spcBef>
              <a:spcAft>
                <a:spcPts val="0"/>
              </a:spcAft>
              <a:buClr>
                <a:schemeClr val="accent2"/>
              </a:buClr>
              <a:buSzPts val="1600"/>
              <a:buNone/>
              <a:defRPr sz="1600">
                <a:solidFill>
                  <a:schemeClr val="accent2"/>
                </a:solidFill>
              </a:defRPr>
            </a:lvl2pPr>
            <a:lvl3pPr lvl="2" algn="l">
              <a:lnSpc>
                <a:spcPct val="100000"/>
              </a:lnSpc>
              <a:spcBef>
                <a:spcPts val="0"/>
              </a:spcBef>
              <a:spcAft>
                <a:spcPts val="0"/>
              </a:spcAft>
              <a:buClr>
                <a:schemeClr val="accent2"/>
              </a:buClr>
              <a:buSzPts val="1600"/>
              <a:buNone/>
              <a:defRPr sz="1600">
                <a:solidFill>
                  <a:schemeClr val="accent2"/>
                </a:solidFill>
              </a:defRPr>
            </a:lvl3pPr>
            <a:lvl4pPr lvl="3" algn="l">
              <a:lnSpc>
                <a:spcPct val="100000"/>
              </a:lnSpc>
              <a:spcBef>
                <a:spcPts val="0"/>
              </a:spcBef>
              <a:spcAft>
                <a:spcPts val="0"/>
              </a:spcAft>
              <a:buClr>
                <a:schemeClr val="accent2"/>
              </a:buClr>
              <a:buSzPts val="1600"/>
              <a:buNone/>
              <a:defRPr sz="1600">
                <a:solidFill>
                  <a:schemeClr val="accent2"/>
                </a:solidFill>
              </a:defRPr>
            </a:lvl4pPr>
            <a:lvl5pPr lvl="4" algn="l">
              <a:lnSpc>
                <a:spcPct val="100000"/>
              </a:lnSpc>
              <a:spcBef>
                <a:spcPts val="0"/>
              </a:spcBef>
              <a:spcAft>
                <a:spcPts val="0"/>
              </a:spcAft>
              <a:buClr>
                <a:schemeClr val="accent2"/>
              </a:buClr>
              <a:buSzPts val="1600"/>
              <a:buNone/>
              <a:defRPr sz="1600">
                <a:solidFill>
                  <a:schemeClr val="accent2"/>
                </a:solidFill>
              </a:defRPr>
            </a:lvl5pPr>
            <a:lvl6pPr lvl="5" algn="l">
              <a:lnSpc>
                <a:spcPct val="100000"/>
              </a:lnSpc>
              <a:spcBef>
                <a:spcPts val="0"/>
              </a:spcBef>
              <a:spcAft>
                <a:spcPts val="0"/>
              </a:spcAft>
              <a:buClr>
                <a:schemeClr val="accent2"/>
              </a:buClr>
              <a:buSzPts val="1600"/>
              <a:buNone/>
              <a:defRPr sz="1600">
                <a:solidFill>
                  <a:schemeClr val="accent2"/>
                </a:solidFill>
              </a:defRPr>
            </a:lvl6pPr>
            <a:lvl7pPr lvl="6" algn="l">
              <a:lnSpc>
                <a:spcPct val="100000"/>
              </a:lnSpc>
              <a:spcBef>
                <a:spcPts val="0"/>
              </a:spcBef>
              <a:spcAft>
                <a:spcPts val="0"/>
              </a:spcAft>
              <a:buClr>
                <a:schemeClr val="accent2"/>
              </a:buClr>
              <a:buSzPts val="1600"/>
              <a:buNone/>
              <a:defRPr sz="1600">
                <a:solidFill>
                  <a:schemeClr val="accent2"/>
                </a:solidFill>
              </a:defRPr>
            </a:lvl7pPr>
            <a:lvl8pPr lvl="7" algn="l">
              <a:lnSpc>
                <a:spcPct val="100000"/>
              </a:lnSpc>
              <a:spcBef>
                <a:spcPts val="0"/>
              </a:spcBef>
              <a:spcAft>
                <a:spcPts val="0"/>
              </a:spcAft>
              <a:buClr>
                <a:schemeClr val="accent2"/>
              </a:buClr>
              <a:buSzPts val="1600"/>
              <a:buNone/>
              <a:defRPr sz="1600">
                <a:solidFill>
                  <a:schemeClr val="accent2"/>
                </a:solidFill>
              </a:defRPr>
            </a:lvl8pPr>
            <a:lvl9pPr lvl="8" algn="l">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0" name="Google Shape;40;p50"/>
          <p:cNvSpPr txBox="1">
            <a:spLocks noGrp="1"/>
          </p:cNvSpPr>
          <p:nvPr>
            <p:ph type="body" idx="2"/>
          </p:nvPr>
        </p:nvSpPr>
        <p:spPr>
          <a:xfrm>
            <a:off x="4879025" y="500925"/>
            <a:ext cx="3954000" cy="41115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41" name="Google Shape;41;p5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2"/>
        <p:cNvGrpSpPr/>
        <p:nvPr/>
      </p:nvGrpSpPr>
      <p:grpSpPr>
        <a:xfrm>
          <a:off x="0" y="0"/>
          <a:ext cx="0" cy="0"/>
          <a:chOff x="0" y="0"/>
          <a:chExt cx="0" cy="0"/>
        </a:xfrm>
      </p:grpSpPr>
      <p:sp>
        <p:nvSpPr>
          <p:cNvPr id="43" name="Google Shape;43;p51"/>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51"/>
          <p:cNvSpPr txBox="1">
            <a:spLocks noGrp="1"/>
          </p:cNvSpPr>
          <p:nvPr>
            <p:ph type="title"/>
          </p:nvPr>
        </p:nvSpPr>
        <p:spPr>
          <a:xfrm>
            <a:off x="311725" y="500925"/>
            <a:ext cx="3127500" cy="18291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2800"/>
              <a:buNone/>
              <a:defRPr>
                <a:solidFill>
                  <a:schemeClr val="lt1"/>
                </a:solidFill>
              </a:defRPr>
            </a:lvl1pPr>
            <a:lvl2pPr lvl="1" algn="l">
              <a:lnSpc>
                <a:spcPct val="100000"/>
              </a:lnSpc>
              <a:spcBef>
                <a:spcPts val="0"/>
              </a:spcBef>
              <a:spcAft>
                <a:spcPts val="0"/>
              </a:spcAft>
              <a:buClr>
                <a:schemeClr val="lt1"/>
              </a:buClr>
              <a:buSzPts val="2800"/>
              <a:buNone/>
              <a:defRPr>
                <a:solidFill>
                  <a:schemeClr val="lt1"/>
                </a:solidFill>
              </a:defRPr>
            </a:lvl2pPr>
            <a:lvl3pPr lvl="2" algn="l">
              <a:lnSpc>
                <a:spcPct val="100000"/>
              </a:lnSpc>
              <a:spcBef>
                <a:spcPts val="0"/>
              </a:spcBef>
              <a:spcAft>
                <a:spcPts val="0"/>
              </a:spcAft>
              <a:buClr>
                <a:schemeClr val="lt1"/>
              </a:buClr>
              <a:buSzPts val="2800"/>
              <a:buNone/>
              <a:defRPr>
                <a:solidFill>
                  <a:schemeClr val="lt1"/>
                </a:solidFill>
              </a:defRPr>
            </a:lvl3pPr>
            <a:lvl4pPr lvl="3" algn="l">
              <a:lnSpc>
                <a:spcPct val="100000"/>
              </a:lnSpc>
              <a:spcBef>
                <a:spcPts val="0"/>
              </a:spcBef>
              <a:spcAft>
                <a:spcPts val="0"/>
              </a:spcAft>
              <a:buClr>
                <a:schemeClr val="lt1"/>
              </a:buClr>
              <a:buSzPts val="2800"/>
              <a:buNone/>
              <a:defRPr>
                <a:solidFill>
                  <a:schemeClr val="lt1"/>
                </a:solidFill>
              </a:defRPr>
            </a:lvl4pPr>
            <a:lvl5pPr lvl="4" algn="l">
              <a:lnSpc>
                <a:spcPct val="100000"/>
              </a:lnSpc>
              <a:spcBef>
                <a:spcPts val="0"/>
              </a:spcBef>
              <a:spcAft>
                <a:spcPts val="0"/>
              </a:spcAft>
              <a:buClr>
                <a:schemeClr val="lt1"/>
              </a:buClr>
              <a:buSzPts val="2800"/>
              <a:buNone/>
              <a:defRPr>
                <a:solidFill>
                  <a:schemeClr val="lt1"/>
                </a:solidFill>
              </a:defRPr>
            </a:lvl5pPr>
            <a:lvl6pPr lvl="5" algn="l">
              <a:lnSpc>
                <a:spcPct val="100000"/>
              </a:lnSpc>
              <a:spcBef>
                <a:spcPts val="0"/>
              </a:spcBef>
              <a:spcAft>
                <a:spcPts val="0"/>
              </a:spcAft>
              <a:buClr>
                <a:schemeClr val="lt1"/>
              </a:buClr>
              <a:buSzPts val="2800"/>
              <a:buNone/>
              <a:defRPr>
                <a:solidFill>
                  <a:schemeClr val="lt1"/>
                </a:solidFill>
              </a:defRPr>
            </a:lvl6pPr>
            <a:lvl7pPr lvl="6" algn="l">
              <a:lnSpc>
                <a:spcPct val="100000"/>
              </a:lnSpc>
              <a:spcBef>
                <a:spcPts val="0"/>
              </a:spcBef>
              <a:spcAft>
                <a:spcPts val="0"/>
              </a:spcAft>
              <a:buClr>
                <a:schemeClr val="lt1"/>
              </a:buClr>
              <a:buSzPts val="2800"/>
              <a:buNone/>
              <a:defRPr>
                <a:solidFill>
                  <a:schemeClr val="lt1"/>
                </a:solidFill>
              </a:defRPr>
            </a:lvl7pPr>
            <a:lvl8pPr lvl="7" algn="l">
              <a:lnSpc>
                <a:spcPct val="100000"/>
              </a:lnSpc>
              <a:spcBef>
                <a:spcPts val="0"/>
              </a:spcBef>
              <a:spcAft>
                <a:spcPts val="0"/>
              </a:spcAft>
              <a:buClr>
                <a:schemeClr val="lt1"/>
              </a:buClr>
              <a:buSzPts val="2800"/>
              <a:buNone/>
              <a:defRPr>
                <a:solidFill>
                  <a:schemeClr val="lt1"/>
                </a:solidFill>
              </a:defRPr>
            </a:lvl8pPr>
            <a:lvl9pPr lvl="8" algn="l">
              <a:lnSpc>
                <a:spcPct val="100000"/>
              </a:lnSpc>
              <a:spcBef>
                <a:spcPts val="0"/>
              </a:spcBef>
              <a:spcAft>
                <a:spcPts val="0"/>
              </a:spcAft>
              <a:buClr>
                <a:schemeClr val="lt1"/>
              </a:buClr>
              <a:buSzPts val="2800"/>
              <a:buNone/>
              <a:defRPr>
                <a:solidFill>
                  <a:schemeClr val="lt1"/>
                </a:solidFill>
              </a:defRPr>
            </a:lvl9pPr>
          </a:lstStyle>
          <a:p>
            <a:endParaRPr/>
          </a:p>
        </p:txBody>
      </p:sp>
      <p:sp>
        <p:nvSpPr>
          <p:cNvPr id="45" name="Google Shape;45;p51"/>
          <p:cNvSpPr txBox="1">
            <a:spLocks noGrp="1"/>
          </p:cNvSpPr>
          <p:nvPr>
            <p:ph type="body" idx="1"/>
          </p:nvPr>
        </p:nvSpPr>
        <p:spPr>
          <a:xfrm>
            <a:off x="311700" y="2390650"/>
            <a:ext cx="3127500" cy="22980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Clr>
                <a:schemeClr val="accent2"/>
              </a:buClr>
              <a:buSzPts val="1300"/>
              <a:buChar char="●"/>
              <a:defRPr>
                <a:solidFill>
                  <a:schemeClr val="accent2"/>
                </a:solidFill>
              </a:defRPr>
            </a:lvl1pPr>
            <a:lvl2pPr marL="914400" lvl="1" indent="-298450" algn="l">
              <a:lnSpc>
                <a:spcPct val="115000"/>
              </a:lnSpc>
              <a:spcBef>
                <a:spcPts val="0"/>
              </a:spcBef>
              <a:spcAft>
                <a:spcPts val="0"/>
              </a:spcAft>
              <a:buClr>
                <a:schemeClr val="accent2"/>
              </a:buClr>
              <a:buSzPts val="1100"/>
              <a:buChar char="○"/>
              <a:defRPr>
                <a:solidFill>
                  <a:schemeClr val="accent2"/>
                </a:solidFill>
              </a:defRPr>
            </a:lvl2pPr>
            <a:lvl3pPr marL="1371600" lvl="2" indent="-298450" algn="l">
              <a:lnSpc>
                <a:spcPct val="115000"/>
              </a:lnSpc>
              <a:spcBef>
                <a:spcPts val="0"/>
              </a:spcBef>
              <a:spcAft>
                <a:spcPts val="0"/>
              </a:spcAft>
              <a:buClr>
                <a:schemeClr val="accent2"/>
              </a:buClr>
              <a:buSzPts val="1100"/>
              <a:buChar char="■"/>
              <a:defRPr>
                <a:solidFill>
                  <a:schemeClr val="accent2"/>
                </a:solidFill>
              </a:defRPr>
            </a:lvl3pPr>
            <a:lvl4pPr marL="1828800" lvl="3" indent="-298450" algn="l">
              <a:lnSpc>
                <a:spcPct val="115000"/>
              </a:lnSpc>
              <a:spcBef>
                <a:spcPts val="0"/>
              </a:spcBef>
              <a:spcAft>
                <a:spcPts val="0"/>
              </a:spcAft>
              <a:buClr>
                <a:schemeClr val="accent2"/>
              </a:buClr>
              <a:buSzPts val="1100"/>
              <a:buChar char="●"/>
              <a:defRPr>
                <a:solidFill>
                  <a:schemeClr val="accent2"/>
                </a:solidFill>
              </a:defRPr>
            </a:lvl4pPr>
            <a:lvl5pPr marL="2286000" lvl="4" indent="-298450" algn="l">
              <a:lnSpc>
                <a:spcPct val="115000"/>
              </a:lnSpc>
              <a:spcBef>
                <a:spcPts val="0"/>
              </a:spcBef>
              <a:spcAft>
                <a:spcPts val="0"/>
              </a:spcAft>
              <a:buClr>
                <a:schemeClr val="accent2"/>
              </a:buClr>
              <a:buSzPts val="1100"/>
              <a:buChar char="○"/>
              <a:defRPr>
                <a:solidFill>
                  <a:schemeClr val="accent2"/>
                </a:solidFill>
              </a:defRPr>
            </a:lvl5pPr>
            <a:lvl6pPr marL="2743200" lvl="5" indent="-298450" algn="l">
              <a:lnSpc>
                <a:spcPct val="115000"/>
              </a:lnSpc>
              <a:spcBef>
                <a:spcPts val="0"/>
              </a:spcBef>
              <a:spcAft>
                <a:spcPts val="0"/>
              </a:spcAft>
              <a:buClr>
                <a:schemeClr val="accent2"/>
              </a:buClr>
              <a:buSzPts val="1100"/>
              <a:buChar char="■"/>
              <a:defRPr>
                <a:solidFill>
                  <a:schemeClr val="accent2"/>
                </a:solidFill>
              </a:defRPr>
            </a:lvl6pPr>
            <a:lvl7pPr marL="3200400" lvl="6" indent="-298450" algn="l">
              <a:lnSpc>
                <a:spcPct val="115000"/>
              </a:lnSpc>
              <a:spcBef>
                <a:spcPts val="0"/>
              </a:spcBef>
              <a:spcAft>
                <a:spcPts val="0"/>
              </a:spcAft>
              <a:buClr>
                <a:schemeClr val="accent2"/>
              </a:buClr>
              <a:buSzPts val="1100"/>
              <a:buChar char="●"/>
              <a:defRPr>
                <a:solidFill>
                  <a:schemeClr val="accent2"/>
                </a:solidFill>
              </a:defRPr>
            </a:lvl7pPr>
            <a:lvl8pPr marL="3657600" lvl="7" indent="-298450" algn="l">
              <a:lnSpc>
                <a:spcPct val="115000"/>
              </a:lnSpc>
              <a:spcBef>
                <a:spcPts val="0"/>
              </a:spcBef>
              <a:spcAft>
                <a:spcPts val="0"/>
              </a:spcAft>
              <a:buClr>
                <a:schemeClr val="accent2"/>
              </a:buClr>
              <a:buSzPts val="1100"/>
              <a:buChar char="○"/>
              <a:defRPr>
                <a:solidFill>
                  <a:schemeClr val="accent2"/>
                </a:solidFill>
              </a:defRPr>
            </a:lvl8pPr>
            <a:lvl9pPr marL="4114800" lvl="8" indent="-298450" algn="l">
              <a:lnSpc>
                <a:spcPct val="115000"/>
              </a:lnSpc>
              <a:spcBef>
                <a:spcPts val="0"/>
              </a:spcBef>
              <a:spcAft>
                <a:spcPts val="0"/>
              </a:spcAft>
              <a:buClr>
                <a:schemeClr val="accent2"/>
              </a:buClr>
              <a:buSzPts val="1100"/>
              <a:buChar char="■"/>
              <a:defRPr>
                <a:solidFill>
                  <a:schemeClr val="accent2"/>
                </a:solidFill>
              </a:defRPr>
            </a:lvl9pPr>
          </a:lstStyle>
          <a:p>
            <a:endParaRPr/>
          </a:p>
        </p:txBody>
      </p:sp>
      <p:sp>
        <p:nvSpPr>
          <p:cNvPr id="46" name="Google Shape;46;p5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7"/>
        <p:cNvGrpSpPr/>
        <p:nvPr/>
      </p:nvGrpSpPr>
      <p:grpSpPr>
        <a:xfrm>
          <a:off x="0" y="0"/>
          <a:ext cx="0" cy="0"/>
          <a:chOff x="0" y="0"/>
          <a:chExt cx="0" cy="0"/>
        </a:xfrm>
      </p:grpSpPr>
      <p:sp>
        <p:nvSpPr>
          <p:cNvPr id="48" name="Google Shape;48;p52"/>
          <p:cNvSpPr txBox="1">
            <a:spLocks noGrp="1"/>
          </p:cNvSpPr>
          <p:nvPr>
            <p:ph type="title"/>
          </p:nvPr>
        </p:nvSpPr>
        <p:spPr>
          <a:xfrm>
            <a:off x="311675" y="798600"/>
            <a:ext cx="6247800" cy="35463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3600"/>
              <a:buNone/>
              <a:defRPr sz="36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endParaRPr/>
          </a:p>
        </p:txBody>
      </p:sp>
      <p:sp>
        <p:nvSpPr>
          <p:cNvPr id="49" name="Google Shape;49;p5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accen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53"/>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53"/>
          <p:cNvSpPr txBox="1">
            <a:spLocks noGrp="1"/>
          </p:cNvSpPr>
          <p:nvPr>
            <p:ph type="body" idx="1"/>
          </p:nvPr>
        </p:nvSpPr>
        <p:spPr>
          <a:xfrm>
            <a:off x="311700" y="4521400"/>
            <a:ext cx="7979400" cy="4605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5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4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1pPr>
            <a:lvl2pPr marR="0" lvl="1"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2pPr>
            <a:lvl3pPr marR="0" lvl="2"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3pPr>
            <a:lvl4pPr marR="0" lvl="3"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4pPr>
            <a:lvl5pPr marR="0" lvl="4"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5pPr>
            <a:lvl6pPr marR="0" lvl="5"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6pPr>
            <a:lvl7pPr marR="0" lvl="6"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7pPr>
            <a:lvl8pPr marR="0" lvl="7"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8pPr>
            <a:lvl9pPr marR="0" lvl="8" algn="l" rtl="0">
              <a:lnSpc>
                <a:spcPct val="100000"/>
              </a:lnSpc>
              <a:spcBef>
                <a:spcPts val="0"/>
              </a:spcBef>
              <a:spcAft>
                <a:spcPts val="0"/>
              </a:spcAft>
              <a:buClr>
                <a:schemeClr val="accent1"/>
              </a:buClr>
              <a:buSzPts val="2800"/>
              <a:buFont typeface="Merriweather"/>
              <a:buNone/>
              <a:defRPr sz="2800" b="0" i="0" u="none" strike="noStrike" cap="none">
                <a:solidFill>
                  <a:schemeClr val="accent1"/>
                </a:solidFill>
                <a:latin typeface="Merriweather"/>
                <a:ea typeface="Merriweather"/>
                <a:cs typeface="Merriweather"/>
                <a:sym typeface="Merriweather"/>
              </a:defRPr>
            </a:lvl9pPr>
          </a:lstStyle>
          <a:p>
            <a:endParaRPr/>
          </a:p>
        </p:txBody>
      </p:sp>
      <p:sp>
        <p:nvSpPr>
          <p:cNvPr id="7" name="Google Shape;7;p4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11150" algn="l" rtl="0">
              <a:lnSpc>
                <a:spcPct val="115000"/>
              </a:lnSpc>
              <a:spcBef>
                <a:spcPts val="0"/>
              </a:spcBef>
              <a:spcAft>
                <a:spcPts val="0"/>
              </a:spcAft>
              <a:buClr>
                <a:schemeClr val="dk2"/>
              </a:buClr>
              <a:buSzPts val="1300"/>
              <a:buFont typeface="Roboto"/>
              <a:buChar char="●"/>
              <a:defRPr sz="1300" b="0" i="0" u="none" strike="noStrike" cap="none">
                <a:solidFill>
                  <a:schemeClr val="dk2"/>
                </a:solidFill>
                <a:latin typeface="Roboto"/>
                <a:ea typeface="Roboto"/>
                <a:cs typeface="Roboto"/>
                <a:sym typeface="Roboto"/>
              </a:defRPr>
            </a:lvl1pPr>
            <a:lvl2pPr marL="914400" marR="0" lvl="1" indent="-298450" algn="l" rtl="0">
              <a:lnSpc>
                <a:spcPct val="115000"/>
              </a:lnSpc>
              <a:spcBef>
                <a:spcPts val="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2pPr>
            <a:lvl3pPr marL="1371600" marR="0" lvl="2" indent="-298450" algn="l" rtl="0">
              <a:lnSpc>
                <a:spcPct val="115000"/>
              </a:lnSpc>
              <a:spcBef>
                <a:spcPts val="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3pPr>
            <a:lvl4pPr marL="1828800" marR="0" lvl="3" indent="-298450" algn="l" rtl="0">
              <a:lnSpc>
                <a:spcPct val="115000"/>
              </a:lnSpc>
              <a:spcBef>
                <a:spcPts val="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4pPr>
            <a:lvl5pPr marL="2286000" marR="0" lvl="4" indent="-298450" algn="l" rtl="0">
              <a:lnSpc>
                <a:spcPct val="115000"/>
              </a:lnSpc>
              <a:spcBef>
                <a:spcPts val="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5pPr>
            <a:lvl6pPr marL="2743200" marR="0" lvl="5" indent="-298450" algn="l" rtl="0">
              <a:lnSpc>
                <a:spcPct val="115000"/>
              </a:lnSpc>
              <a:spcBef>
                <a:spcPts val="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6pPr>
            <a:lvl7pPr marL="3200400" marR="0" lvl="6" indent="-298450" algn="l" rtl="0">
              <a:lnSpc>
                <a:spcPct val="115000"/>
              </a:lnSpc>
              <a:spcBef>
                <a:spcPts val="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7pPr>
            <a:lvl8pPr marL="3657600" marR="0" lvl="7" indent="-298450" algn="l" rtl="0">
              <a:lnSpc>
                <a:spcPct val="115000"/>
              </a:lnSpc>
              <a:spcBef>
                <a:spcPts val="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8pPr>
            <a:lvl9pPr marL="4114800" marR="0" lvl="8" indent="-298450" algn="l" rtl="0">
              <a:lnSpc>
                <a:spcPct val="115000"/>
              </a:lnSpc>
              <a:spcBef>
                <a:spcPts val="0"/>
              </a:spcBef>
              <a:spcAft>
                <a:spcPts val="0"/>
              </a:spcAft>
              <a:buClr>
                <a:schemeClr val="dk2"/>
              </a:buClr>
              <a:buSzPts val="1100"/>
              <a:buFont typeface="Roboto"/>
              <a:buChar char="■"/>
              <a:defRPr sz="1100" b="0" i="0" u="none" strike="noStrike" cap="none">
                <a:solidFill>
                  <a:schemeClr val="dk2"/>
                </a:solidFill>
                <a:latin typeface="Roboto"/>
                <a:ea typeface="Roboto"/>
                <a:cs typeface="Roboto"/>
                <a:sym typeface="Roboto"/>
              </a:defRPr>
            </a:lvl9pPr>
          </a:lstStyle>
          <a:p>
            <a:endParaRPr/>
          </a:p>
        </p:txBody>
      </p:sp>
      <p:sp>
        <p:nvSpPr>
          <p:cNvPr id="8" name="Google Shape;8;p4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
          <p:cNvSpPr txBox="1">
            <a:spLocks noGrp="1"/>
          </p:cNvSpPr>
          <p:nvPr>
            <p:ph type="ctrTitle"/>
          </p:nvPr>
        </p:nvSpPr>
        <p:spPr>
          <a:xfrm>
            <a:off x="360950" y="709350"/>
            <a:ext cx="8520600" cy="12825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3600"/>
              <a:buNone/>
            </a:pPr>
            <a:r>
              <a:rPr lang="en"/>
              <a:t>Module 4</a:t>
            </a:r>
            <a:endParaRPr/>
          </a:p>
          <a:p>
            <a:pPr marL="0" lvl="0" indent="0" algn="l" rtl="0">
              <a:lnSpc>
                <a:spcPct val="100000"/>
              </a:lnSpc>
              <a:spcBef>
                <a:spcPts val="0"/>
              </a:spcBef>
              <a:spcAft>
                <a:spcPts val="0"/>
              </a:spcAft>
              <a:buSzPts val="3600"/>
              <a:buNone/>
            </a:pPr>
            <a:r>
              <a:rPr lang="en"/>
              <a:t>Making Meetings Work Better</a:t>
            </a:r>
            <a:endParaRPr/>
          </a:p>
        </p:txBody>
      </p:sp>
      <p:pic>
        <p:nvPicPr>
          <p:cNvPr id="65" name="Google Shape;65;p1"/>
          <p:cNvPicPr preferRelativeResize="0"/>
          <p:nvPr/>
        </p:nvPicPr>
        <p:blipFill rotWithShape="1">
          <a:blip r:embed="rId3">
            <a:alphaModFix/>
          </a:blip>
          <a:srcRect/>
          <a:stretch/>
        </p:blipFill>
        <p:spPr>
          <a:xfrm>
            <a:off x="6692525" y="126778"/>
            <a:ext cx="2139775" cy="1055625"/>
          </a:xfrm>
          <a:prstGeom prst="rect">
            <a:avLst/>
          </a:prstGeom>
          <a:noFill/>
          <a:ln>
            <a:noFill/>
          </a:ln>
        </p:spPr>
      </p:pic>
      <p:sp>
        <p:nvSpPr>
          <p:cNvPr id="66" name="Google Shape;66;p1"/>
          <p:cNvSpPr txBox="1"/>
          <p:nvPr/>
        </p:nvSpPr>
        <p:spPr>
          <a:xfrm>
            <a:off x="2833275" y="3947225"/>
            <a:ext cx="5999100" cy="615600"/>
          </a:xfrm>
          <a:prstGeom prst="rect">
            <a:avLst/>
          </a:prstGeom>
          <a:noFill/>
          <a:ln>
            <a:noFill/>
          </a:ln>
        </p:spPr>
        <p:txBody>
          <a:bodyPr spcFirstLastPara="1" wrap="square" lIns="91425" tIns="91425" rIns="91425" bIns="91425"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Roboto"/>
                <a:ea typeface="Roboto"/>
                <a:cs typeface="Roboto"/>
                <a:sym typeface="Roboto"/>
              </a:rPr>
              <a:t> </a:t>
            </a:r>
            <a:r>
              <a:rPr lang="en">
                <a:solidFill>
                  <a:schemeClr val="lt1"/>
                </a:solidFill>
                <a:latin typeface="Roboto"/>
                <a:ea typeface="Roboto"/>
                <a:cs typeface="Roboto"/>
                <a:sym typeface="Roboto"/>
              </a:rPr>
              <a:t>Felicia</a:t>
            </a:r>
            <a:r>
              <a:rPr lang="en" sz="1400" b="0" i="0" u="none" strike="noStrike" cap="none">
                <a:solidFill>
                  <a:schemeClr val="lt1"/>
                </a:solidFill>
                <a:latin typeface="Roboto"/>
                <a:ea typeface="Roboto"/>
                <a:cs typeface="Roboto"/>
                <a:sym typeface="Roboto"/>
              </a:rPr>
              <a:t> Goodman - Board Governance Training</a:t>
            </a:r>
            <a:endParaRPr sz="1400" b="0" i="0" u="none" strike="noStrike" cap="none">
              <a:solidFill>
                <a:schemeClr val="lt1"/>
              </a:solidFill>
              <a:latin typeface="Roboto"/>
              <a:ea typeface="Roboto"/>
              <a:cs typeface="Roboto"/>
              <a:sym typeface="Roboto"/>
            </a:endParaRPr>
          </a:p>
          <a:p>
            <a:pPr marL="0" marR="0" lvl="0" indent="0" algn="r"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Roboto"/>
                <a:ea typeface="Roboto"/>
                <a:cs typeface="Roboto"/>
                <a:sym typeface="Roboto"/>
              </a:rPr>
              <a:t>Elaine Botello &amp; Marlayna Mass</a:t>
            </a:r>
            <a:r>
              <a:rPr lang="en">
                <a:solidFill>
                  <a:schemeClr val="lt1"/>
                </a:solidFill>
                <a:latin typeface="Roboto"/>
                <a:ea typeface="Roboto"/>
                <a:cs typeface="Roboto"/>
                <a:sym typeface="Roboto"/>
              </a:rPr>
              <a:t>ey - Making Meetings Work Better</a:t>
            </a:r>
            <a:endParaRPr sz="1400" b="0" i="0" u="none" strike="noStrike" cap="none">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6"/>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en"/>
              <a:t>More </a:t>
            </a:r>
            <a:endParaRPr/>
          </a:p>
          <a:p>
            <a:pPr marL="0" lvl="0" indent="0" algn="l" rtl="0">
              <a:lnSpc>
                <a:spcPct val="100000"/>
              </a:lnSpc>
              <a:spcBef>
                <a:spcPts val="0"/>
              </a:spcBef>
              <a:spcAft>
                <a:spcPts val="0"/>
              </a:spcAft>
              <a:buSzPts val="2800"/>
              <a:buNone/>
            </a:pPr>
            <a:r>
              <a:rPr lang="en"/>
              <a:t>Reasons</a:t>
            </a:r>
            <a:endParaRPr/>
          </a:p>
          <a:p>
            <a:pPr marL="0" lvl="0" indent="0" algn="l" rtl="0">
              <a:lnSpc>
                <a:spcPct val="100000"/>
              </a:lnSpc>
              <a:spcBef>
                <a:spcPts val="0"/>
              </a:spcBef>
              <a:spcAft>
                <a:spcPts val="0"/>
              </a:spcAft>
              <a:buSzPts val="2800"/>
              <a:buNone/>
            </a:pPr>
            <a:r>
              <a:rPr lang="en"/>
              <a:t>for</a:t>
            </a:r>
            <a:endParaRPr/>
          </a:p>
          <a:p>
            <a:pPr marL="0" lvl="0" indent="0" algn="l" rtl="0">
              <a:lnSpc>
                <a:spcPct val="100000"/>
              </a:lnSpc>
              <a:spcBef>
                <a:spcPts val="0"/>
              </a:spcBef>
              <a:spcAft>
                <a:spcPts val="0"/>
              </a:spcAft>
              <a:buSzPts val="2800"/>
              <a:buNone/>
            </a:pPr>
            <a:r>
              <a:rPr lang="en"/>
              <a:t>Conflict</a:t>
            </a:r>
            <a:endParaRPr/>
          </a:p>
          <a:p>
            <a:pPr marL="0" lvl="0" indent="0" algn="l" rtl="0">
              <a:lnSpc>
                <a:spcPct val="100000"/>
              </a:lnSpc>
              <a:spcBef>
                <a:spcPts val="0"/>
              </a:spcBef>
              <a:spcAft>
                <a:spcPts val="0"/>
              </a:spcAft>
              <a:buSzPts val="2800"/>
              <a:buNone/>
            </a:pPr>
            <a:endParaRPr/>
          </a:p>
          <a:p>
            <a:pPr marL="0" lvl="0" indent="0" algn="l" rtl="0">
              <a:lnSpc>
                <a:spcPct val="100000"/>
              </a:lnSpc>
              <a:spcBef>
                <a:spcPts val="0"/>
              </a:spcBef>
              <a:spcAft>
                <a:spcPts val="0"/>
              </a:spcAft>
              <a:buSzPts val="2800"/>
              <a:buNone/>
            </a:pPr>
            <a:r>
              <a:rPr lang="en"/>
              <a:t>                             </a:t>
            </a:r>
            <a:endParaRPr/>
          </a:p>
          <a:p>
            <a:pPr marL="2286000" lvl="0" indent="0" algn="l" rtl="0">
              <a:lnSpc>
                <a:spcPct val="100000"/>
              </a:lnSpc>
              <a:spcBef>
                <a:spcPts val="0"/>
              </a:spcBef>
              <a:spcAft>
                <a:spcPts val="0"/>
              </a:spcAft>
              <a:buSzPts val="2800"/>
              <a:buNone/>
            </a:pPr>
            <a:endParaRPr/>
          </a:p>
          <a:p>
            <a:pPr marL="2286000" lvl="0" indent="0" algn="l" rtl="0">
              <a:lnSpc>
                <a:spcPct val="100000"/>
              </a:lnSpc>
              <a:spcBef>
                <a:spcPts val="0"/>
              </a:spcBef>
              <a:spcAft>
                <a:spcPts val="0"/>
              </a:spcAft>
              <a:buSzPts val="2800"/>
              <a:buNone/>
            </a:pPr>
            <a:endParaRPr/>
          </a:p>
          <a:p>
            <a:pPr marL="2286000" lvl="0" indent="0" algn="l" rtl="0">
              <a:lnSpc>
                <a:spcPct val="100000"/>
              </a:lnSpc>
              <a:spcBef>
                <a:spcPts val="0"/>
              </a:spcBef>
              <a:spcAft>
                <a:spcPts val="0"/>
              </a:spcAft>
              <a:buSzPts val="2800"/>
              <a:buNone/>
            </a:pPr>
            <a:endParaRPr/>
          </a:p>
        </p:txBody>
      </p:sp>
      <p:sp>
        <p:nvSpPr>
          <p:cNvPr id="136" name="Google Shape;136;p6"/>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300"/>
              <a:buNone/>
            </a:pPr>
            <a:endParaRPr sz="1500" b="1"/>
          </a:p>
          <a:p>
            <a:pPr marL="457200" lvl="0" indent="-323850" algn="l" rtl="0">
              <a:lnSpc>
                <a:spcPct val="115000"/>
              </a:lnSpc>
              <a:spcBef>
                <a:spcPts val="1200"/>
              </a:spcBef>
              <a:spcAft>
                <a:spcPts val="0"/>
              </a:spcAft>
              <a:buSzPts val="1500"/>
              <a:buChar char="●"/>
            </a:pPr>
            <a:r>
              <a:rPr lang="en" sz="1500"/>
              <a:t>Limited Resources</a:t>
            </a:r>
            <a:endParaRPr sz="1500"/>
          </a:p>
          <a:p>
            <a:pPr marL="457200" lvl="0" indent="-323850" algn="l" rtl="0">
              <a:lnSpc>
                <a:spcPct val="115000"/>
              </a:lnSpc>
              <a:spcBef>
                <a:spcPts val="0"/>
              </a:spcBef>
              <a:spcAft>
                <a:spcPts val="0"/>
              </a:spcAft>
              <a:buSzPts val="1500"/>
              <a:buChar char="●"/>
            </a:pPr>
            <a:r>
              <a:rPr lang="en" sz="1500"/>
              <a:t>Communication Problems</a:t>
            </a:r>
            <a:endParaRPr sz="1500"/>
          </a:p>
          <a:p>
            <a:pPr marL="457200" lvl="0" indent="-323850" algn="l" rtl="0">
              <a:lnSpc>
                <a:spcPct val="115000"/>
              </a:lnSpc>
              <a:spcBef>
                <a:spcPts val="0"/>
              </a:spcBef>
              <a:spcAft>
                <a:spcPts val="0"/>
              </a:spcAft>
              <a:buSzPts val="1500"/>
              <a:buChar char="●"/>
            </a:pPr>
            <a:r>
              <a:rPr lang="en" sz="1500"/>
              <a:t>Different Interests and Goals</a:t>
            </a:r>
            <a:endParaRPr sz="1500"/>
          </a:p>
          <a:p>
            <a:pPr marL="457200" lvl="0" indent="-323850" algn="l" rtl="0">
              <a:lnSpc>
                <a:spcPct val="115000"/>
              </a:lnSpc>
              <a:spcBef>
                <a:spcPts val="0"/>
              </a:spcBef>
              <a:spcAft>
                <a:spcPts val="0"/>
              </a:spcAft>
              <a:buSzPts val="1500"/>
              <a:buChar char="●"/>
            </a:pPr>
            <a:r>
              <a:rPr lang="en" sz="1500"/>
              <a:t>Different Perceptions and Attitudes</a:t>
            </a:r>
            <a:endParaRPr sz="1500"/>
          </a:p>
          <a:p>
            <a:pPr marL="457200" lvl="0" indent="-323850" algn="l" rtl="0">
              <a:lnSpc>
                <a:spcPct val="115000"/>
              </a:lnSpc>
              <a:spcBef>
                <a:spcPts val="0"/>
              </a:spcBef>
              <a:spcAft>
                <a:spcPts val="0"/>
              </a:spcAft>
              <a:buSzPts val="1500"/>
              <a:buChar char="●"/>
            </a:pPr>
            <a:r>
              <a:rPr lang="en" sz="1500"/>
              <a:t>Lack of Clarity</a:t>
            </a:r>
            <a:endParaRPr sz="1500"/>
          </a:p>
          <a:p>
            <a:pPr marL="457200" lvl="0" indent="0" algn="l" rtl="0">
              <a:lnSpc>
                <a:spcPct val="115000"/>
              </a:lnSpc>
              <a:spcBef>
                <a:spcPts val="1200"/>
              </a:spcBef>
              <a:spcAft>
                <a:spcPts val="1200"/>
              </a:spcAft>
              <a:buSzPts val="1300"/>
              <a:buNone/>
            </a:pPr>
            <a:endParaRPr sz="1500" b="1"/>
          </a:p>
        </p:txBody>
      </p:sp>
      <p:pic>
        <p:nvPicPr>
          <p:cNvPr id="137" name="Google Shape;137;p6"/>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138" name="Google Shape;138;p6"/>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2a1dc23ed50_0_28"/>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Misunderstandings is a major pitfall of unproductive meetings.</a:t>
            </a:r>
            <a:endParaRPr/>
          </a:p>
          <a:p>
            <a:pPr marL="0" lvl="0" indent="0" algn="l" rtl="0">
              <a:lnSpc>
                <a:spcPct val="100000"/>
              </a:lnSpc>
              <a:spcBef>
                <a:spcPts val="0"/>
              </a:spcBef>
              <a:spcAft>
                <a:spcPts val="0"/>
              </a:spcAft>
              <a:buSzPct val="100000"/>
              <a:buNone/>
            </a:pPr>
            <a:endParaRPr/>
          </a:p>
          <a:p>
            <a:pPr marL="0" lvl="0" indent="0" algn="l" rtl="0">
              <a:spcBef>
                <a:spcPts val="0"/>
              </a:spcBef>
              <a:spcAft>
                <a:spcPts val="0"/>
              </a:spcAft>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br>
              <a:rPr lang="en"/>
            </a:br>
            <a:r>
              <a:rPr lang="en"/>
              <a:t>					Why?</a:t>
            </a:r>
            <a:br>
              <a:rPr lang="en"/>
            </a:br>
            <a:endParaRPr/>
          </a:p>
        </p:txBody>
      </p:sp>
      <p:sp>
        <p:nvSpPr>
          <p:cNvPr id="144" name="Google Shape;144;g2a1dc23ed50_0_28"/>
          <p:cNvSpPr txBox="1">
            <a:spLocks noGrp="1"/>
          </p:cNvSpPr>
          <p:nvPr>
            <p:ph type="body" idx="1"/>
          </p:nvPr>
        </p:nvSpPr>
        <p:spPr>
          <a:xfrm>
            <a:off x="4572000" y="380525"/>
            <a:ext cx="4166400" cy="4098600"/>
          </a:xfrm>
          <a:prstGeom prst="rect">
            <a:avLst/>
          </a:prstGeom>
          <a:noFill/>
          <a:ln>
            <a:noFill/>
          </a:ln>
        </p:spPr>
        <p:txBody>
          <a:bodyPr spcFirstLastPara="1" wrap="square" lIns="91425" tIns="91425" rIns="91425" bIns="91425" anchor="t" anchorCtr="0">
            <a:normAutofit/>
          </a:bodyPr>
          <a:lstStyle/>
          <a:p>
            <a:pPr marL="914400" lvl="0" indent="0" algn="l" rtl="0">
              <a:lnSpc>
                <a:spcPct val="100000"/>
              </a:lnSpc>
              <a:spcBef>
                <a:spcPts val="0"/>
              </a:spcBef>
              <a:spcAft>
                <a:spcPts val="0"/>
              </a:spcAft>
              <a:buNone/>
            </a:pPr>
            <a:endParaRPr sz="1500" b="1">
              <a:solidFill>
                <a:srgbClr val="000000"/>
              </a:solidFill>
            </a:endParaRPr>
          </a:p>
          <a:p>
            <a:pPr marL="0" lvl="0" indent="0" algn="l" rtl="0">
              <a:lnSpc>
                <a:spcPct val="100000"/>
              </a:lnSpc>
              <a:spcBef>
                <a:spcPts val="0"/>
              </a:spcBef>
              <a:spcAft>
                <a:spcPts val="0"/>
              </a:spcAft>
              <a:buNone/>
            </a:pPr>
            <a:endParaRPr sz="1500" b="1">
              <a:solidFill>
                <a:srgbClr val="000000"/>
              </a:solidFill>
            </a:endParaRPr>
          </a:p>
          <a:p>
            <a:pPr marL="457200" marR="0" lvl="0" indent="-323850" algn="l" rtl="0">
              <a:lnSpc>
                <a:spcPct val="115000"/>
              </a:lnSpc>
              <a:spcBef>
                <a:spcPts val="1200"/>
              </a:spcBef>
              <a:spcAft>
                <a:spcPts val="0"/>
              </a:spcAft>
              <a:buSzPts val="1500"/>
              <a:buChar char="●"/>
            </a:pPr>
            <a:r>
              <a:rPr lang="en" sz="1500"/>
              <a:t>Different personal and cultural experiences</a:t>
            </a:r>
            <a:endParaRPr sz="1500"/>
          </a:p>
          <a:p>
            <a:pPr marL="457200" marR="0" lvl="0" indent="0" algn="l" rtl="0">
              <a:lnSpc>
                <a:spcPct val="115000"/>
              </a:lnSpc>
              <a:spcBef>
                <a:spcPts val="1200"/>
              </a:spcBef>
              <a:spcAft>
                <a:spcPts val="0"/>
              </a:spcAft>
              <a:buNone/>
            </a:pPr>
            <a:endParaRPr sz="1500"/>
          </a:p>
          <a:p>
            <a:pPr marL="457200" marR="0" lvl="0" indent="-323850" algn="l" rtl="0">
              <a:lnSpc>
                <a:spcPct val="115000"/>
              </a:lnSpc>
              <a:spcBef>
                <a:spcPts val="1200"/>
              </a:spcBef>
              <a:spcAft>
                <a:spcPts val="0"/>
              </a:spcAft>
              <a:buSzPts val="1500"/>
              <a:buChar char="●"/>
            </a:pPr>
            <a:r>
              <a:rPr lang="en" sz="1500"/>
              <a:t>Alternate views of the desired outcomes</a:t>
            </a:r>
            <a:endParaRPr sz="1500"/>
          </a:p>
          <a:p>
            <a:pPr marL="457200" marR="0" lvl="0" indent="0" algn="l" rtl="0">
              <a:lnSpc>
                <a:spcPct val="115000"/>
              </a:lnSpc>
              <a:spcBef>
                <a:spcPts val="1200"/>
              </a:spcBef>
              <a:spcAft>
                <a:spcPts val="0"/>
              </a:spcAft>
              <a:buNone/>
            </a:pPr>
            <a:endParaRPr sz="1500"/>
          </a:p>
          <a:p>
            <a:pPr marL="457200" marR="0" lvl="0" indent="-323850" algn="l" rtl="0">
              <a:lnSpc>
                <a:spcPct val="115000"/>
              </a:lnSpc>
              <a:spcBef>
                <a:spcPts val="1200"/>
              </a:spcBef>
              <a:spcAft>
                <a:spcPts val="0"/>
              </a:spcAft>
              <a:buSzPts val="1500"/>
              <a:buChar char="●"/>
            </a:pPr>
            <a:r>
              <a:rPr lang="en" sz="1500"/>
              <a:t>Personal agendas.</a:t>
            </a:r>
            <a:endParaRPr sz="1500"/>
          </a:p>
          <a:p>
            <a:pPr marL="914400" lvl="0" indent="0" algn="l" rtl="0">
              <a:lnSpc>
                <a:spcPct val="115000"/>
              </a:lnSpc>
              <a:spcBef>
                <a:spcPts val="1200"/>
              </a:spcBef>
              <a:spcAft>
                <a:spcPts val="0"/>
              </a:spcAft>
              <a:buNone/>
            </a:pPr>
            <a:endParaRPr sz="1500" b="1">
              <a:solidFill>
                <a:srgbClr val="000000"/>
              </a:solidFill>
            </a:endParaRPr>
          </a:p>
          <a:p>
            <a:pPr marL="914400" lvl="0" indent="0" algn="l" rtl="0">
              <a:lnSpc>
                <a:spcPct val="115000"/>
              </a:lnSpc>
              <a:spcBef>
                <a:spcPts val="1200"/>
              </a:spcBef>
              <a:spcAft>
                <a:spcPts val="1200"/>
              </a:spcAft>
              <a:buNone/>
            </a:pPr>
            <a:endParaRPr sz="1500" b="1">
              <a:solidFill>
                <a:srgbClr val="000000"/>
              </a:solidFill>
            </a:endParaRPr>
          </a:p>
        </p:txBody>
      </p:sp>
      <p:pic>
        <p:nvPicPr>
          <p:cNvPr id="145" name="Google Shape;145;g2a1dc23ed50_0_28"/>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146" name="Google Shape;146;g2a1dc23ed50_0_28"/>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5"/>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Handout #1</a:t>
            </a: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r>
              <a:rPr lang="en"/>
              <a:t>Why are we meeting?</a:t>
            </a: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br>
              <a:rPr lang="en"/>
            </a:br>
            <a:br>
              <a:rPr lang="en"/>
            </a:br>
            <a:endParaRPr/>
          </a:p>
        </p:txBody>
      </p:sp>
      <p:sp>
        <p:nvSpPr>
          <p:cNvPr id="152" name="Google Shape;152;p5"/>
          <p:cNvSpPr txBox="1">
            <a:spLocks noGrp="1"/>
          </p:cNvSpPr>
          <p:nvPr>
            <p:ph type="body" idx="1"/>
          </p:nvPr>
        </p:nvSpPr>
        <p:spPr>
          <a:xfrm>
            <a:off x="4572000" y="380525"/>
            <a:ext cx="4166400" cy="4098600"/>
          </a:xfrm>
          <a:prstGeom prst="rect">
            <a:avLst/>
          </a:prstGeom>
          <a:noFill/>
          <a:ln>
            <a:noFill/>
          </a:ln>
        </p:spPr>
        <p:txBody>
          <a:bodyPr spcFirstLastPara="1" wrap="square" lIns="91425" tIns="91425" rIns="91425" bIns="91425" anchor="t" anchorCtr="0">
            <a:normAutofit lnSpcReduction="20000"/>
          </a:bodyPr>
          <a:lstStyle/>
          <a:p>
            <a:pPr marL="0" lvl="0" indent="0" algn="l" rtl="0">
              <a:lnSpc>
                <a:spcPct val="115000"/>
              </a:lnSpc>
              <a:spcBef>
                <a:spcPts val="1200"/>
              </a:spcBef>
              <a:spcAft>
                <a:spcPts val="0"/>
              </a:spcAft>
              <a:buSzPts val="1300"/>
              <a:buNone/>
            </a:pPr>
            <a:r>
              <a:rPr lang="en" sz="1500" b="1"/>
              <a:t>Communicate the purpose of meeting clearly. </a:t>
            </a:r>
            <a:endParaRPr sz="1500" b="1"/>
          </a:p>
          <a:p>
            <a:pPr marL="457200" lvl="0" indent="-323850" algn="l" rtl="0">
              <a:lnSpc>
                <a:spcPct val="115000"/>
              </a:lnSpc>
              <a:spcBef>
                <a:spcPts val="1200"/>
              </a:spcBef>
              <a:spcAft>
                <a:spcPts val="0"/>
              </a:spcAft>
              <a:buSzPts val="1500"/>
              <a:buAutoNum type="arabicPeriod"/>
            </a:pPr>
            <a:r>
              <a:rPr lang="en" sz="1500"/>
              <a:t>Minimizes frustrations </a:t>
            </a:r>
            <a:endParaRPr sz="1500"/>
          </a:p>
          <a:p>
            <a:pPr marL="457200" lvl="0" indent="-323850" algn="l" rtl="0">
              <a:lnSpc>
                <a:spcPct val="115000"/>
              </a:lnSpc>
              <a:spcBef>
                <a:spcPts val="0"/>
              </a:spcBef>
              <a:spcAft>
                <a:spcPts val="0"/>
              </a:spcAft>
              <a:buSzPts val="1500"/>
              <a:buAutoNum type="arabicPeriod"/>
            </a:pPr>
            <a:r>
              <a:rPr lang="en" sz="1500"/>
              <a:t>Helps accomplish objectives</a:t>
            </a:r>
            <a:endParaRPr sz="1500"/>
          </a:p>
          <a:p>
            <a:pPr marL="0" lvl="0" indent="0" algn="l" rtl="0">
              <a:lnSpc>
                <a:spcPct val="115000"/>
              </a:lnSpc>
              <a:spcBef>
                <a:spcPts val="1200"/>
              </a:spcBef>
              <a:spcAft>
                <a:spcPts val="0"/>
              </a:spcAft>
              <a:buNone/>
            </a:pPr>
            <a:r>
              <a:rPr lang="en" sz="1500" b="1"/>
              <a:t>Some Meeting Purposes Include: </a:t>
            </a:r>
            <a:endParaRPr sz="1500" b="1"/>
          </a:p>
          <a:p>
            <a:pPr marL="457200" lvl="0" indent="-323850" algn="l" rtl="0">
              <a:lnSpc>
                <a:spcPct val="115000"/>
              </a:lnSpc>
              <a:spcBef>
                <a:spcPts val="1200"/>
              </a:spcBef>
              <a:spcAft>
                <a:spcPts val="0"/>
              </a:spcAft>
              <a:buSzPts val="1500"/>
              <a:buChar char="●"/>
            </a:pPr>
            <a:r>
              <a:rPr lang="en" sz="1500"/>
              <a:t>Getting acquainted, introducing people to each other, and sharing information about each other’s work. </a:t>
            </a:r>
            <a:endParaRPr sz="1500"/>
          </a:p>
          <a:p>
            <a:pPr marL="457200" lvl="0" indent="-323850" algn="l" rtl="0">
              <a:lnSpc>
                <a:spcPct val="115000"/>
              </a:lnSpc>
              <a:spcBef>
                <a:spcPts val="0"/>
              </a:spcBef>
              <a:spcAft>
                <a:spcPts val="0"/>
              </a:spcAft>
              <a:buSzPts val="1500"/>
              <a:buChar char="●"/>
            </a:pPr>
            <a:r>
              <a:rPr lang="en" sz="1500"/>
              <a:t>Learning the different perspectives people have on an issue. </a:t>
            </a:r>
            <a:endParaRPr sz="1500"/>
          </a:p>
          <a:p>
            <a:pPr marL="457200" lvl="0" indent="-323850" algn="l" rtl="0">
              <a:lnSpc>
                <a:spcPct val="115000"/>
              </a:lnSpc>
              <a:spcBef>
                <a:spcPts val="0"/>
              </a:spcBef>
              <a:spcAft>
                <a:spcPts val="0"/>
              </a:spcAft>
              <a:buSzPts val="1500"/>
              <a:buChar char="●"/>
            </a:pPr>
            <a:r>
              <a:rPr lang="en" sz="1500"/>
              <a:t>Generating ideas about how a problem can be solved. </a:t>
            </a:r>
            <a:endParaRPr sz="1500"/>
          </a:p>
          <a:p>
            <a:pPr marL="457200" lvl="0" indent="-323850" algn="l" rtl="0">
              <a:lnSpc>
                <a:spcPct val="115000"/>
              </a:lnSpc>
              <a:spcBef>
                <a:spcPts val="0"/>
              </a:spcBef>
              <a:spcAft>
                <a:spcPts val="0"/>
              </a:spcAft>
              <a:buSzPts val="1500"/>
              <a:buChar char="●"/>
            </a:pPr>
            <a:r>
              <a:rPr lang="en" sz="1500"/>
              <a:t>Developing specific plans to address and issue. </a:t>
            </a:r>
            <a:endParaRPr sz="1500"/>
          </a:p>
          <a:p>
            <a:pPr marL="457200" lvl="0" indent="-323850" algn="l" rtl="0">
              <a:lnSpc>
                <a:spcPct val="115000"/>
              </a:lnSpc>
              <a:spcBef>
                <a:spcPts val="0"/>
              </a:spcBef>
              <a:spcAft>
                <a:spcPts val="0"/>
              </a:spcAft>
              <a:buSzPts val="1500"/>
              <a:buChar char="●"/>
            </a:pPr>
            <a:r>
              <a:rPr lang="en" sz="1500"/>
              <a:t>Making decisions about specific work to undertake, money to allocate, etc. </a:t>
            </a:r>
            <a:endParaRPr sz="1500"/>
          </a:p>
        </p:txBody>
      </p:sp>
      <p:pic>
        <p:nvPicPr>
          <p:cNvPr id="153" name="Google Shape;153;p5"/>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154" name="Google Shape;154;p5"/>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2a24ce778ce_0_8"/>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Handout #2</a:t>
            </a:r>
            <a:endParaRPr/>
          </a:p>
          <a:p>
            <a:pPr marL="0" lvl="0" indent="0" algn="l"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r>
              <a:rPr lang="en"/>
              <a:t>Meeting Evaluation Checklist</a:t>
            </a: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br>
              <a:rPr lang="en"/>
            </a:br>
            <a:br>
              <a:rPr lang="en"/>
            </a:br>
            <a:endParaRPr/>
          </a:p>
        </p:txBody>
      </p:sp>
      <p:pic>
        <p:nvPicPr>
          <p:cNvPr id="160" name="Google Shape;160;g2a24ce778ce_0_8"/>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161" name="Google Shape;161;g2a24ce778ce_0_8"/>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pic>
        <p:nvPicPr>
          <p:cNvPr id="162" name="Google Shape;162;g2a24ce778ce_0_8"/>
          <p:cNvPicPr preferRelativeResize="0"/>
          <p:nvPr/>
        </p:nvPicPr>
        <p:blipFill>
          <a:blip r:embed="rId4">
            <a:alphaModFix/>
          </a:blip>
          <a:stretch>
            <a:fillRect/>
          </a:stretch>
        </p:blipFill>
        <p:spPr>
          <a:xfrm>
            <a:off x="4784075" y="147675"/>
            <a:ext cx="2689525" cy="445183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2a24ce778ce_0_16"/>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en"/>
              <a:t>Handout #3</a:t>
            </a:r>
            <a:endParaRPr/>
          </a:p>
          <a:p>
            <a:pPr marL="0" lvl="0" indent="0" algn="l" rtl="0">
              <a:lnSpc>
                <a:spcPct val="100000"/>
              </a:lnSpc>
              <a:spcBef>
                <a:spcPts val="0"/>
              </a:spcBef>
              <a:spcAft>
                <a:spcPts val="0"/>
              </a:spcAft>
              <a:buSzPts val="2800"/>
              <a:buNone/>
            </a:pPr>
            <a:endParaRPr/>
          </a:p>
          <a:p>
            <a:pPr marL="0" lvl="0" indent="0" algn="ctr" rtl="0">
              <a:lnSpc>
                <a:spcPct val="100000"/>
              </a:lnSpc>
              <a:spcBef>
                <a:spcPts val="0"/>
              </a:spcBef>
              <a:spcAft>
                <a:spcPts val="0"/>
              </a:spcAft>
              <a:buSzPts val="2800"/>
              <a:buNone/>
            </a:pPr>
            <a:r>
              <a:rPr lang="en"/>
              <a:t>Meeting Agendas</a:t>
            </a:r>
            <a:endParaRPr/>
          </a:p>
          <a:p>
            <a:pPr marL="0" lvl="0" indent="0" algn="l" rtl="0">
              <a:lnSpc>
                <a:spcPct val="100000"/>
              </a:lnSpc>
              <a:spcBef>
                <a:spcPts val="0"/>
              </a:spcBef>
              <a:spcAft>
                <a:spcPts val="0"/>
              </a:spcAft>
              <a:buSzPts val="2800"/>
              <a:buNone/>
            </a:pPr>
            <a:endParaRPr/>
          </a:p>
          <a:p>
            <a:pPr marL="0" lvl="0" indent="0" algn="l" rtl="0">
              <a:lnSpc>
                <a:spcPct val="100000"/>
              </a:lnSpc>
              <a:spcBef>
                <a:spcPts val="0"/>
              </a:spcBef>
              <a:spcAft>
                <a:spcPts val="0"/>
              </a:spcAft>
              <a:buSzPts val="2800"/>
              <a:buNone/>
            </a:pPr>
            <a:endParaRPr/>
          </a:p>
          <a:p>
            <a:pPr marL="0" lvl="0" indent="0" algn="l" rtl="0">
              <a:lnSpc>
                <a:spcPct val="100000"/>
              </a:lnSpc>
              <a:spcBef>
                <a:spcPts val="0"/>
              </a:spcBef>
              <a:spcAft>
                <a:spcPts val="0"/>
              </a:spcAft>
              <a:buSzPts val="2800"/>
              <a:buNone/>
            </a:pPr>
            <a:endParaRPr/>
          </a:p>
          <a:p>
            <a:pPr marL="0" lvl="0" indent="0" algn="l" rtl="0">
              <a:lnSpc>
                <a:spcPct val="100000"/>
              </a:lnSpc>
              <a:spcBef>
                <a:spcPts val="0"/>
              </a:spcBef>
              <a:spcAft>
                <a:spcPts val="0"/>
              </a:spcAft>
              <a:buSzPts val="2800"/>
              <a:buNone/>
            </a:pPr>
            <a:br>
              <a:rPr lang="en"/>
            </a:br>
            <a:endParaRPr/>
          </a:p>
        </p:txBody>
      </p:sp>
      <p:pic>
        <p:nvPicPr>
          <p:cNvPr id="168" name="Google Shape;168;g2a24ce778ce_0_16"/>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169" name="Google Shape;169;g2a24ce778ce_0_16"/>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
        <p:nvSpPr>
          <p:cNvPr id="170" name="Google Shape;170;g2a24ce778ce_0_16"/>
          <p:cNvSpPr txBox="1">
            <a:spLocks noGrp="1"/>
          </p:cNvSpPr>
          <p:nvPr>
            <p:ph type="body" idx="1"/>
          </p:nvPr>
        </p:nvSpPr>
        <p:spPr>
          <a:xfrm>
            <a:off x="4724050" y="366050"/>
            <a:ext cx="4166400" cy="4098600"/>
          </a:xfrm>
          <a:prstGeom prst="rect">
            <a:avLst/>
          </a:prstGeom>
          <a:noFill/>
          <a:ln>
            <a:noFill/>
          </a:ln>
        </p:spPr>
        <p:txBody>
          <a:bodyPr spcFirstLastPara="1" wrap="square" lIns="91425" tIns="91425" rIns="91425" bIns="91425" anchor="t" anchorCtr="0">
            <a:normAutofit fontScale="92500" lnSpcReduction="20000"/>
          </a:bodyPr>
          <a:lstStyle/>
          <a:p>
            <a:pPr marL="0" lvl="0" indent="0" algn="l" rtl="0">
              <a:lnSpc>
                <a:spcPct val="105000"/>
              </a:lnSpc>
              <a:spcBef>
                <a:spcPts val="1200"/>
              </a:spcBef>
              <a:spcAft>
                <a:spcPts val="0"/>
              </a:spcAft>
              <a:buNone/>
            </a:pPr>
            <a:r>
              <a:rPr lang="en"/>
              <a:t>Meeting agendas are not a luxury item they are essential towards moving towards goals. </a:t>
            </a:r>
            <a:endParaRPr/>
          </a:p>
          <a:p>
            <a:pPr marL="457200" lvl="0" indent="-304958" algn="l" rtl="0">
              <a:lnSpc>
                <a:spcPct val="105000"/>
              </a:lnSpc>
              <a:spcBef>
                <a:spcPts val="1200"/>
              </a:spcBef>
              <a:spcAft>
                <a:spcPts val="0"/>
              </a:spcAft>
              <a:buSzPct val="100000"/>
              <a:buChar char="●"/>
            </a:pPr>
            <a:r>
              <a:rPr lang="en"/>
              <a:t>Time is used more productively</a:t>
            </a:r>
            <a:endParaRPr/>
          </a:p>
          <a:p>
            <a:pPr marL="457200" lvl="0" indent="-304958" algn="l" rtl="0">
              <a:lnSpc>
                <a:spcPct val="105000"/>
              </a:lnSpc>
              <a:spcBef>
                <a:spcPts val="0"/>
              </a:spcBef>
              <a:spcAft>
                <a:spcPts val="0"/>
              </a:spcAft>
              <a:buSzPct val="100000"/>
              <a:buChar char="●"/>
            </a:pPr>
            <a:r>
              <a:rPr lang="en"/>
              <a:t>Allows a chance for all members of the group to be heard</a:t>
            </a:r>
            <a:endParaRPr/>
          </a:p>
          <a:p>
            <a:pPr marL="0" lvl="0" indent="0" algn="l" rtl="0">
              <a:lnSpc>
                <a:spcPct val="105000"/>
              </a:lnSpc>
              <a:spcBef>
                <a:spcPts val="1200"/>
              </a:spcBef>
              <a:spcAft>
                <a:spcPts val="0"/>
              </a:spcAft>
              <a:buNone/>
            </a:pPr>
            <a:r>
              <a:rPr lang="en" b="1"/>
              <a:t>Things to consider when creating an agenda:</a:t>
            </a:r>
            <a:endParaRPr b="1"/>
          </a:p>
          <a:p>
            <a:pPr marL="457200" lvl="0" indent="-304958" algn="l" rtl="0">
              <a:lnSpc>
                <a:spcPct val="105000"/>
              </a:lnSpc>
              <a:spcBef>
                <a:spcPts val="1200"/>
              </a:spcBef>
              <a:spcAft>
                <a:spcPts val="0"/>
              </a:spcAft>
              <a:buSzPct val="100000"/>
              <a:buChar char="●"/>
            </a:pPr>
            <a:r>
              <a:rPr lang="en"/>
              <a:t>Working Together </a:t>
            </a:r>
            <a:endParaRPr/>
          </a:p>
          <a:p>
            <a:pPr marL="914400" lvl="1" indent="-304958" algn="l" rtl="0">
              <a:lnSpc>
                <a:spcPct val="105000"/>
              </a:lnSpc>
              <a:spcBef>
                <a:spcPts val="0"/>
              </a:spcBef>
              <a:spcAft>
                <a:spcPts val="0"/>
              </a:spcAft>
              <a:buSzPct val="100000"/>
              <a:buChar char="○"/>
            </a:pPr>
            <a:r>
              <a:rPr lang="en" sz="1300"/>
              <a:t>Create Agenda collaboratively </a:t>
            </a:r>
            <a:endParaRPr sz="1300"/>
          </a:p>
          <a:p>
            <a:pPr marL="457200" lvl="0" indent="-304958" algn="l" rtl="0">
              <a:lnSpc>
                <a:spcPct val="105000"/>
              </a:lnSpc>
              <a:spcBef>
                <a:spcPts val="0"/>
              </a:spcBef>
              <a:spcAft>
                <a:spcPts val="0"/>
              </a:spcAft>
              <a:buSzPct val="100000"/>
              <a:buChar char="●"/>
            </a:pPr>
            <a:r>
              <a:rPr lang="en"/>
              <a:t>Time </a:t>
            </a:r>
            <a:endParaRPr/>
          </a:p>
          <a:p>
            <a:pPr marL="914400" lvl="1" indent="-304958" algn="l" rtl="0">
              <a:lnSpc>
                <a:spcPct val="105000"/>
              </a:lnSpc>
              <a:spcBef>
                <a:spcPts val="0"/>
              </a:spcBef>
              <a:spcAft>
                <a:spcPts val="0"/>
              </a:spcAft>
              <a:buSzPct val="100000"/>
              <a:buChar char="○"/>
            </a:pPr>
            <a:r>
              <a:rPr lang="en" sz="1300"/>
              <a:t>When is best?</a:t>
            </a:r>
            <a:endParaRPr sz="1300"/>
          </a:p>
          <a:p>
            <a:pPr marL="914400" lvl="1" indent="-304958" algn="l" rtl="0">
              <a:lnSpc>
                <a:spcPct val="105000"/>
              </a:lnSpc>
              <a:spcBef>
                <a:spcPts val="0"/>
              </a:spcBef>
              <a:spcAft>
                <a:spcPts val="0"/>
              </a:spcAft>
              <a:buSzPct val="100000"/>
              <a:buChar char="○"/>
            </a:pPr>
            <a:r>
              <a:rPr lang="en" sz="1300"/>
              <a:t>Give adequate time for all topics for discussion.</a:t>
            </a:r>
            <a:endParaRPr sz="1300"/>
          </a:p>
          <a:p>
            <a:pPr marL="914400" lvl="1" indent="-304958" algn="l" rtl="0">
              <a:lnSpc>
                <a:spcPct val="105000"/>
              </a:lnSpc>
              <a:spcBef>
                <a:spcPts val="0"/>
              </a:spcBef>
              <a:spcAft>
                <a:spcPts val="0"/>
              </a:spcAft>
              <a:buSzPct val="100000"/>
              <a:buChar char="○"/>
            </a:pPr>
            <a:r>
              <a:rPr lang="en" sz="1300"/>
              <a:t>Rely on ground rules to manage presenters.</a:t>
            </a:r>
            <a:endParaRPr sz="1300"/>
          </a:p>
          <a:p>
            <a:pPr marL="914400" lvl="1" indent="-304958" algn="l" rtl="0">
              <a:lnSpc>
                <a:spcPct val="105000"/>
              </a:lnSpc>
              <a:spcBef>
                <a:spcPts val="0"/>
              </a:spcBef>
              <a:spcAft>
                <a:spcPts val="0"/>
              </a:spcAft>
              <a:buSzPct val="100000"/>
              <a:buChar char="○"/>
            </a:pPr>
            <a:r>
              <a:rPr lang="en" sz="1300"/>
              <a:t>Begin on time! </a:t>
            </a:r>
            <a:endParaRPr sz="1300"/>
          </a:p>
          <a:p>
            <a:pPr marL="457200" lvl="0" indent="-304958" algn="l" rtl="0">
              <a:lnSpc>
                <a:spcPct val="105000"/>
              </a:lnSpc>
              <a:spcBef>
                <a:spcPts val="0"/>
              </a:spcBef>
              <a:spcAft>
                <a:spcPts val="0"/>
              </a:spcAft>
              <a:buSzPct val="100000"/>
              <a:buChar char="●"/>
            </a:pPr>
            <a:r>
              <a:rPr lang="en"/>
              <a:t>Logistics</a:t>
            </a:r>
            <a:endParaRPr/>
          </a:p>
          <a:p>
            <a:pPr marL="914400" lvl="1" indent="-293211" algn="l" rtl="0">
              <a:lnSpc>
                <a:spcPct val="105000"/>
              </a:lnSpc>
              <a:spcBef>
                <a:spcPts val="0"/>
              </a:spcBef>
              <a:spcAft>
                <a:spcPts val="0"/>
              </a:spcAft>
              <a:buSzPct val="100000"/>
              <a:buChar char="○"/>
            </a:pPr>
            <a:r>
              <a:rPr lang="en"/>
              <a:t>Location </a:t>
            </a:r>
            <a:endParaRPr/>
          </a:p>
          <a:p>
            <a:pPr marL="914400" lvl="1" indent="-293211" algn="l" rtl="0">
              <a:lnSpc>
                <a:spcPct val="105000"/>
              </a:lnSpc>
              <a:spcBef>
                <a:spcPts val="0"/>
              </a:spcBef>
              <a:spcAft>
                <a:spcPts val="0"/>
              </a:spcAft>
              <a:buSzPct val="100000"/>
              <a:buChar char="○"/>
            </a:pPr>
            <a:r>
              <a:rPr lang="en"/>
              <a:t>Time </a:t>
            </a:r>
            <a:endParaRPr/>
          </a:p>
          <a:p>
            <a:pPr marL="914400" lvl="1" indent="-293211" algn="l" rtl="0">
              <a:lnSpc>
                <a:spcPct val="105000"/>
              </a:lnSpc>
              <a:spcBef>
                <a:spcPts val="0"/>
              </a:spcBef>
              <a:spcAft>
                <a:spcPts val="0"/>
              </a:spcAft>
              <a:buSzPct val="100000"/>
              <a:buChar char="○"/>
            </a:pPr>
            <a:r>
              <a:rPr lang="en"/>
              <a:t>Access</a:t>
            </a:r>
            <a:endParaRPr/>
          </a:p>
          <a:p>
            <a:pPr marL="457200" lvl="0" indent="-304958" algn="l" rtl="0">
              <a:lnSpc>
                <a:spcPct val="105000"/>
              </a:lnSpc>
              <a:spcBef>
                <a:spcPts val="0"/>
              </a:spcBef>
              <a:spcAft>
                <a:spcPts val="0"/>
              </a:spcAft>
              <a:buSzPct val="100000"/>
              <a:buChar char="●"/>
            </a:pPr>
            <a:r>
              <a:rPr lang="en"/>
              <a:t>Advance Notice</a:t>
            </a:r>
            <a:endParaRPr/>
          </a:p>
          <a:p>
            <a:pPr marL="0" lvl="0" indent="0" algn="l" rtl="0">
              <a:lnSpc>
                <a:spcPct val="105000"/>
              </a:lnSpc>
              <a:spcBef>
                <a:spcPts val="120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g2a1dc23ed50_0_39"/>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Lack of Action</a:t>
            </a:r>
            <a:endParaRPr/>
          </a:p>
          <a:p>
            <a:pPr marL="0" lvl="0" indent="0" algn="l" rtl="0">
              <a:lnSpc>
                <a:spcPct val="100000"/>
              </a:lnSpc>
              <a:spcBef>
                <a:spcPts val="0"/>
              </a:spcBef>
              <a:spcAft>
                <a:spcPts val="0"/>
              </a:spcAft>
              <a:buSzPct val="100000"/>
              <a:buNone/>
            </a:pPr>
            <a:endParaRPr/>
          </a:p>
          <a:p>
            <a:pPr marL="0" lvl="0" indent="0" algn="l" rtl="0">
              <a:spcBef>
                <a:spcPts val="0"/>
              </a:spcBef>
              <a:spcAft>
                <a:spcPts val="0"/>
              </a:spcAft>
              <a:buNone/>
            </a:pPr>
            <a:r>
              <a:rPr lang="en" sz="2500" b="1">
                <a:solidFill>
                  <a:srgbClr val="FFFFFF"/>
                </a:solidFill>
              </a:rPr>
              <a:t>The most frequent group tension is between the talkers and the doers, or the process people and the product people.</a:t>
            </a:r>
            <a:endParaRPr>
              <a:solidFill>
                <a:srgbClr val="FFFFFF"/>
              </a:solidFill>
            </a:endParaRPr>
          </a:p>
          <a:p>
            <a:pPr marL="0" lvl="0" indent="0" algn="l" rtl="0">
              <a:lnSpc>
                <a:spcPct val="100000"/>
              </a:lnSpc>
              <a:spcBef>
                <a:spcPts val="0"/>
              </a:spcBef>
              <a:spcAft>
                <a:spcPts val="0"/>
              </a:spcAft>
              <a:buSzPct val="100000"/>
              <a:buNone/>
            </a:pPr>
            <a:endParaRPr/>
          </a:p>
          <a:p>
            <a:pPr marL="0" lvl="0" indent="0" algn="l" rtl="0">
              <a:spcBef>
                <a:spcPts val="0"/>
              </a:spcBef>
              <a:spcAft>
                <a:spcPts val="0"/>
              </a:spcAft>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2286000" lvl="0" indent="0" algn="l" rtl="0">
              <a:lnSpc>
                <a:spcPct val="100000"/>
              </a:lnSpc>
              <a:spcBef>
                <a:spcPts val="0"/>
              </a:spcBef>
              <a:spcAft>
                <a:spcPts val="0"/>
              </a:spcAft>
              <a:buSzPct val="100000"/>
              <a:buNone/>
            </a:pPr>
            <a:endParaRPr/>
          </a:p>
          <a:p>
            <a:pPr marL="2286000" lvl="0" indent="0" algn="l" rtl="0">
              <a:lnSpc>
                <a:spcPct val="100000"/>
              </a:lnSpc>
              <a:spcBef>
                <a:spcPts val="0"/>
              </a:spcBef>
              <a:spcAft>
                <a:spcPts val="0"/>
              </a:spcAft>
              <a:buSzPct val="100000"/>
              <a:buNone/>
            </a:pPr>
            <a:r>
              <a:rPr lang="en"/>
              <a:t>Why?</a:t>
            </a:r>
            <a:br>
              <a:rPr lang="en"/>
            </a:br>
            <a:endParaRPr/>
          </a:p>
        </p:txBody>
      </p:sp>
      <p:sp>
        <p:nvSpPr>
          <p:cNvPr id="176" name="Google Shape;176;g2a1dc23ed50_0_39"/>
          <p:cNvSpPr txBox="1">
            <a:spLocks noGrp="1"/>
          </p:cNvSpPr>
          <p:nvPr>
            <p:ph type="body" idx="1"/>
          </p:nvPr>
        </p:nvSpPr>
        <p:spPr>
          <a:xfrm>
            <a:off x="4572000" y="380525"/>
            <a:ext cx="4166400" cy="4098600"/>
          </a:xfrm>
          <a:prstGeom prst="rect">
            <a:avLst/>
          </a:prstGeom>
          <a:noFill/>
          <a:ln>
            <a:noFill/>
          </a:ln>
        </p:spPr>
        <p:txBody>
          <a:bodyPr spcFirstLastPara="1" wrap="square" lIns="91425" tIns="91425" rIns="91425" bIns="91425" anchor="t" anchorCtr="0">
            <a:normAutofit fontScale="55000" lnSpcReduction="20000"/>
          </a:bodyPr>
          <a:lstStyle/>
          <a:p>
            <a:pPr marL="914400" lvl="0" indent="0" algn="l" rtl="0">
              <a:lnSpc>
                <a:spcPct val="100000"/>
              </a:lnSpc>
              <a:spcBef>
                <a:spcPts val="0"/>
              </a:spcBef>
              <a:spcAft>
                <a:spcPts val="0"/>
              </a:spcAft>
              <a:buNone/>
            </a:pPr>
            <a:endParaRPr sz="1500">
              <a:solidFill>
                <a:srgbClr val="000000"/>
              </a:solidFill>
            </a:endParaRPr>
          </a:p>
          <a:p>
            <a:pPr marL="0" lvl="0" indent="0" algn="l" rtl="0">
              <a:lnSpc>
                <a:spcPct val="100000"/>
              </a:lnSpc>
              <a:spcBef>
                <a:spcPts val="0"/>
              </a:spcBef>
              <a:spcAft>
                <a:spcPts val="0"/>
              </a:spcAft>
              <a:buNone/>
            </a:pPr>
            <a:endParaRPr sz="2500">
              <a:solidFill>
                <a:srgbClr val="000000"/>
              </a:solidFill>
            </a:endParaRPr>
          </a:p>
          <a:p>
            <a:pPr marL="0" lvl="0" indent="0" algn="l" rtl="0">
              <a:lnSpc>
                <a:spcPct val="100000"/>
              </a:lnSpc>
              <a:spcBef>
                <a:spcPts val="0"/>
              </a:spcBef>
              <a:spcAft>
                <a:spcPts val="0"/>
              </a:spcAft>
              <a:buNone/>
            </a:pPr>
            <a:endParaRPr sz="2500">
              <a:solidFill>
                <a:srgbClr val="000000"/>
              </a:solidFill>
            </a:endParaRPr>
          </a:p>
          <a:p>
            <a:pPr marL="0" lvl="0" indent="0" algn="l" rtl="0">
              <a:lnSpc>
                <a:spcPct val="100000"/>
              </a:lnSpc>
              <a:spcBef>
                <a:spcPts val="0"/>
              </a:spcBef>
              <a:spcAft>
                <a:spcPts val="0"/>
              </a:spcAft>
              <a:buNone/>
            </a:pPr>
            <a:endParaRPr sz="2500">
              <a:solidFill>
                <a:srgbClr val="000000"/>
              </a:solidFill>
            </a:endParaRPr>
          </a:p>
          <a:p>
            <a:pPr marL="0" lvl="0" indent="0" algn="l" rtl="0">
              <a:lnSpc>
                <a:spcPct val="100000"/>
              </a:lnSpc>
              <a:spcBef>
                <a:spcPts val="0"/>
              </a:spcBef>
              <a:spcAft>
                <a:spcPts val="0"/>
              </a:spcAft>
              <a:buNone/>
            </a:pPr>
            <a:r>
              <a:rPr lang="en" sz="2500">
                <a:solidFill>
                  <a:srgbClr val="000000"/>
                </a:solidFill>
              </a:rPr>
              <a:t>Every meeting needs an action plan.</a:t>
            </a:r>
            <a:endParaRPr sz="2500">
              <a:solidFill>
                <a:srgbClr val="000000"/>
              </a:solidFill>
            </a:endParaRPr>
          </a:p>
          <a:p>
            <a:pPr marL="0" lvl="0" indent="0" algn="l" rtl="0">
              <a:lnSpc>
                <a:spcPct val="100000"/>
              </a:lnSpc>
              <a:spcBef>
                <a:spcPts val="0"/>
              </a:spcBef>
              <a:spcAft>
                <a:spcPts val="0"/>
              </a:spcAft>
              <a:buNone/>
            </a:pPr>
            <a:endParaRPr sz="2500">
              <a:solidFill>
                <a:srgbClr val="000000"/>
              </a:solidFill>
            </a:endParaRPr>
          </a:p>
          <a:p>
            <a:pPr marL="0" lvl="0" indent="0" algn="l" rtl="0">
              <a:lnSpc>
                <a:spcPct val="100000"/>
              </a:lnSpc>
              <a:spcBef>
                <a:spcPts val="0"/>
              </a:spcBef>
              <a:spcAft>
                <a:spcPts val="0"/>
              </a:spcAft>
              <a:buNone/>
            </a:pPr>
            <a:r>
              <a:rPr lang="en" sz="2500">
                <a:solidFill>
                  <a:srgbClr val="000000"/>
                </a:solidFill>
              </a:rPr>
              <a:t>An agenda in hand allows for discussion and then appropriate action.</a:t>
            </a:r>
            <a:endParaRPr sz="2500">
              <a:solidFill>
                <a:srgbClr val="000000"/>
              </a:solidFill>
            </a:endParaRPr>
          </a:p>
          <a:p>
            <a:pPr marL="0" lvl="0" indent="0" algn="l" rtl="0">
              <a:lnSpc>
                <a:spcPct val="100000"/>
              </a:lnSpc>
              <a:spcBef>
                <a:spcPts val="0"/>
              </a:spcBef>
              <a:spcAft>
                <a:spcPts val="0"/>
              </a:spcAft>
              <a:buNone/>
            </a:pPr>
            <a:endParaRPr sz="2500">
              <a:solidFill>
                <a:srgbClr val="000000"/>
              </a:solidFill>
            </a:endParaRPr>
          </a:p>
          <a:p>
            <a:pPr marL="457200" lvl="0" indent="-315912" algn="l" rtl="0">
              <a:lnSpc>
                <a:spcPct val="100000"/>
              </a:lnSpc>
              <a:spcBef>
                <a:spcPts val="0"/>
              </a:spcBef>
              <a:spcAft>
                <a:spcPts val="0"/>
              </a:spcAft>
              <a:buClr>
                <a:srgbClr val="000000"/>
              </a:buClr>
              <a:buSzPct val="100000"/>
              <a:buAutoNum type="arabicPeriod"/>
            </a:pPr>
            <a:r>
              <a:rPr lang="en" sz="2500">
                <a:solidFill>
                  <a:srgbClr val="000000"/>
                </a:solidFill>
              </a:rPr>
              <a:t>It allows a meeting to stay on course.</a:t>
            </a:r>
            <a:endParaRPr sz="2500">
              <a:solidFill>
                <a:srgbClr val="000000"/>
              </a:solidFill>
            </a:endParaRPr>
          </a:p>
          <a:p>
            <a:pPr marL="457200" lvl="0" indent="0" algn="l" rtl="0">
              <a:lnSpc>
                <a:spcPct val="100000"/>
              </a:lnSpc>
              <a:spcBef>
                <a:spcPts val="0"/>
              </a:spcBef>
              <a:spcAft>
                <a:spcPts val="0"/>
              </a:spcAft>
              <a:buNone/>
            </a:pPr>
            <a:endParaRPr sz="2500">
              <a:solidFill>
                <a:srgbClr val="000000"/>
              </a:solidFill>
            </a:endParaRPr>
          </a:p>
          <a:p>
            <a:pPr marL="457200" lvl="0" indent="-315912" algn="l" rtl="0">
              <a:lnSpc>
                <a:spcPct val="100000"/>
              </a:lnSpc>
              <a:spcBef>
                <a:spcPts val="0"/>
              </a:spcBef>
              <a:spcAft>
                <a:spcPts val="0"/>
              </a:spcAft>
              <a:buClr>
                <a:srgbClr val="000000"/>
              </a:buClr>
              <a:buSzPct val="100000"/>
              <a:buAutoNum type="arabicPeriod"/>
            </a:pPr>
            <a:r>
              <a:rPr lang="en" sz="2500">
                <a:solidFill>
                  <a:srgbClr val="000000"/>
                </a:solidFill>
              </a:rPr>
              <a:t>Settle and correct misperceptions and misunderstandings about the issue to be decided at the outset of the meeting and in communication beforehand.</a:t>
            </a:r>
            <a:endParaRPr sz="2500">
              <a:solidFill>
                <a:srgbClr val="000000"/>
              </a:solidFill>
            </a:endParaRPr>
          </a:p>
          <a:p>
            <a:pPr marL="457200" lvl="0" indent="0" algn="l" rtl="0">
              <a:lnSpc>
                <a:spcPct val="100000"/>
              </a:lnSpc>
              <a:spcBef>
                <a:spcPts val="0"/>
              </a:spcBef>
              <a:spcAft>
                <a:spcPts val="0"/>
              </a:spcAft>
              <a:buNone/>
            </a:pPr>
            <a:endParaRPr sz="2500">
              <a:solidFill>
                <a:srgbClr val="000000"/>
              </a:solidFill>
            </a:endParaRPr>
          </a:p>
          <a:p>
            <a:pPr marL="457200" lvl="0" indent="-315912" algn="l" rtl="0">
              <a:lnSpc>
                <a:spcPct val="100000"/>
              </a:lnSpc>
              <a:spcBef>
                <a:spcPts val="0"/>
              </a:spcBef>
              <a:spcAft>
                <a:spcPts val="0"/>
              </a:spcAft>
              <a:buClr>
                <a:srgbClr val="000000"/>
              </a:buClr>
              <a:buSzPct val="100000"/>
              <a:buAutoNum type="arabicPeriod"/>
            </a:pPr>
            <a:r>
              <a:rPr lang="en" sz="2500">
                <a:solidFill>
                  <a:srgbClr val="000000"/>
                </a:solidFill>
              </a:rPr>
              <a:t>Don’t come to a decision too quickly.</a:t>
            </a:r>
            <a:endParaRPr sz="2500">
              <a:solidFill>
                <a:srgbClr val="000000"/>
              </a:solidFill>
            </a:endParaRPr>
          </a:p>
          <a:p>
            <a:pPr marL="457200" lvl="0" indent="0" algn="l" rtl="0">
              <a:lnSpc>
                <a:spcPct val="100000"/>
              </a:lnSpc>
              <a:spcBef>
                <a:spcPts val="0"/>
              </a:spcBef>
              <a:spcAft>
                <a:spcPts val="0"/>
              </a:spcAft>
              <a:buNone/>
            </a:pPr>
            <a:endParaRPr sz="1500">
              <a:solidFill>
                <a:srgbClr val="000000"/>
              </a:solidFill>
            </a:endParaRPr>
          </a:p>
          <a:p>
            <a:pPr marL="0" lvl="0" indent="0" algn="l" rtl="0">
              <a:lnSpc>
                <a:spcPct val="100000"/>
              </a:lnSpc>
              <a:spcBef>
                <a:spcPts val="0"/>
              </a:spcBef>
              <a:spcAft>
                <a:spcPts val="0"/>
              </a:spcAft>
              <a:buNone/>
            </a:pPr>
            <a:endParaRPr sz="1500">
              <a:solidFill>
                <a:srgbClr val="000000"/>
              </a:solidFill>
            </a:endParaRPr>
          </a:p>
          <a:p>
            <a:pPr marL="914400" lvl="0" indent="0" algn="l" rtl="0">
              <a:lnSpc>
                <a:spcPct val="115000"/>
              </a:lnSpc>
              <a:spcBef>
                <a:spcPts val="1200"/>
              </a:spcBef>
              <a:spcAft>
                <a:spcPts val="0"/>
              </a:spcAft>
              <a:buNone/>
            </a:pPr>
            <a:endParaRPr sz="1500">
              <a:solidFill>
                <a:srgbClr val="000000"/>
              </a:solidFill>
            </a:endParaRPr>
          </a:p>
          <a:p>
            <a:pPr marL="914400" lvl="0" indent="0" algn="l" rtl="0">
              <a:lnSpc>
                <a:spcPct val="115000"/>
              </a:lnSpc>
              <a:spcBef>
                <a:spcPts val="1200"/>
              </a:spcBef>
              <a:spcAft>
                <a:spcPts val="1200"/>
              </a:spcAft>
              <a:buNone/>
            </a:pPr>
            <a:endParaRPr sz="1500">
              <a:solidFill>
                <a:srgbClr val="000000"/>
              </a:solidFill>
            </a:endParaRPr>
          </a:p>
        </p:txBody>
      </p:sp>
      <p:pic>
        <p:nvPicPr>
          <p:cNvPr id="177" name="Google Shape;177;g2a1dc23ed50_0_39"/>
          <p:cNvPicPr preferRelativeResize="0"/>
          <p:nvPr/>
        </p:nvPicPr>
        <p:blipFill rotWithShape="1">
          <a:blip r:embed="rId3">
            <a:alphaModFix/>
          </a:blip>
          <a:srcRect/>
          <a:stretch/>
        </p:blipFill>
        <p:spPr>
          <a:xfrm>
            <a:off x="7266025" y="4106650"/>
            <a:ext cx="1735700" cy="856275"/>
          </a:xfrm>
          <a:prstGeom prst="rect">
            <a:avLst/>
          </a:prstGeom>
          <a:noFill/>
          <a:ln>
            <a:noFill/>
          </a:ln>
        </p:spPr>
      </p:pic>
      <p:sp>
        <p:nvSpPr>
          <p:cNvPr id="178" name="Google Shape;178;g2a1dc23ed50_0_39"/>
          <p:cNvSpPr txBox="1"/>
          <p:nvPr/>
        </p:nvSpPr>
        <p:spPr>
          <a:xfrm>
            <a:off x="8246225" y="4078925"/>
            <a:ext cx="706200" cy="400200"/>
          </a:xfrm>
          <a:prstGeom prst="rect">
            <a:avLst/>
          </a:prstGeom>
          <a:noFill/>
          <a:ln>
            <a:noFill/>
          </a:ln>
        </p:spPr>
        <p:txBody>
          <a:bodyPr spcFirstLastPara="1" wrap="square" lIns="91425" tIns="91425" rIns="91425" bIns="91425"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g2a24ce778ce_0_26"/>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Handout #4</a:t>
            </a:r>
            <a:endParaRPr/>
          </a:p>
          <a:p>
            <a:pPr marL="0" lvl="0" indent="0" algn="l"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r>
              <a:rPr lang="en"/>
              <a:t>Stakeholder Identification</a:t>
            </a: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br>
              <a:rPr lang="en"/>
            </a:br>
            <a:br>
              <a:rPr lang="en"/>
            </a:br>
            <a:endParaRPr/>
          </a:p>
        </p:txBody>
      </p:sp>
      <p:pic>
        <p:nvPicPr>
          <p:cNvPr id="184" name="Google Shape;184;g2a24ce778ce_0_26"/>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185" name="Google Shape;185;g2a24ce778ce_0_26"/>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a:solidFill>
                  <a:schemeClr val="dk1"/>
                </a:solidFill>
                <a:latin typeface="Roboto"/>
                <a:ea typeface="Roboto"/>
                <a:cs typeface="Roboto"/>
                <a:sym typeface="Roboto"/>
              </a:rPr>
              <a:t>M</a:t>
            </a:r>
            <a:endParaRPr sz="1400" b="0" i="0" u="none" strike="noStrike" cap="none">
              <a:solidFill>
                <a:schemeClr val="dk1"/>
              </a:solidFill>
              <a:latin typeface="Roboto"/>
              <a:ea typeface="Roboto"/>
              <a:cs typeface="Roboto"/>
              <a:sym typeface="Roboto"/>
            </a:endParaRPr>
          </a:p>
        </p:txBody>
      </p:sp>
      <p:sp>
        <p:nvSpPr>
          <p:cNvPr id="186" name="Google Shape;186;g2a24ce778ce_0_26"/>
          <p:cNvSpPr txBox="1">
            <a:spLocks noGrp="1"/>
          </p:cNvSpPr>
          <p:nvPr>
            <p:ph type="body" idx="1"/>
          </p:nvPr>
        </p:nvSpPr>
        <p:spPr>
          <a:xfrm>
            <a:off x="4724050" y="366050"/>
            <a:ext cx="4166400" cy="4098600"/>
          </a:xfrm>
          <a:prstGeom prst="rect">
            <a:avLst/>
          </a:prstGeom>
          <a:noFill/>
          <a:ln>
            <a:noFill/>
          </a:ln>
        </p:spPr>
        <p:txBody>
          <a:bodyPr spcFirstLastPara="1" wrap="square" lIns="91425" tIns="91425" rIns="91425" bIns="91425" anchor="t" anchorCtr="0">
            <a:normAutofit/>
          </a:bodyPr>
          <a:lstStyle/>
          <a:p>
            <a:pPr marL="0" lvl="0" indent="0" algn="l" rtl="0">
              <a:lnSpc>
                <a:spcPct val="105000"/>
              </a:lnSpc>
              <a:spcBef>
                <a:spcPts val="1200"/>
              </a:spcBef>
              <a:spcAft>
                <a:spcPts val="0"/>
              </a:spcAft>
              <a:buNone/>
            </a:pPr>
            <a:r>
              <a:rPr lang="en"/>
              <a:t>A stakeholder is anyone who has something to gain or lose from the work of a group. All stakeholders have knowledge to share when it comes to solving issues facing the community. </a:t>
            </a:r>
            <a:endParaRPr/>
          </a:p>
          <a:p>
            <a:pPr marL="0" lvl="0" indent="0" algn="l" rtl="0">
              <a:lnSpc>
                <a:spcPct val="105000"/>
              </a:lnSpc>
              <a:spcBef>
                <a:spcPts val="1200"/>
              </a:spcBef>
              <a:spcAft>
                <a:spcPts val="0"/>
              </a:spcAft>
              <a:buNone/>
            </a:pPr>
            <a:r>
              <a:rPr lang="en" b="1"/>
              <a:t>Some questions to ask:</a:t>
            </a:r>
            <a:endParaRPr b="1"/>
          </a:p>
          <a:p>
            <a:pPr marL="0" lvl="0" indent="0" algn="l" rtl="0">
              <a:lnSpc>
                <a:spcPct val="105000"/>
              </a:lnSpc>
              <a:spcBef>
                <a:spcPts val="1200"/>
              </a:spcBef>
              <a:spcAft>
                <a:spcPts val="0"/>
              </a:spcAft>
              <a:buNone/>
            </a:pPr>
            <a:r>
              <a:rPr lang="en"/>
              <a:t>•  Who stands to gain or lose something as a result of our efforts?</a:t>
            </a:r>
            <a:endParaRPr/>
          </a:p>
          <a:p>
            <a:pPr marL="0" lvl="0" indent="0" algn="l" rtl="0">
              <a:lnSpc>
                <a:spcPct val="105000"/>
              </a:lnSpc>
              <a:spcBef>
                <a:spcPts val="1200"/>
              </a:spcBef>
              <a:spcAft>
                <a:spcPts val="0"/>
              </a:spcAft>
              <a:buNone/>
            </a:pPr>
            <a:r>
              <a:rPr lang="en"/>
              <a:t>•  Have we made an effort to include representatives of all stakeholders in our meetings?</a:t>
            </a:r>
            <a:endParaRPr/>
          </a:p>
          <a:p>
            <a:pPr marL="0" lvl="0" indent="0" algn="l" rtl="0">
              <a:lnSpc>
                <a:spcPct val="105000"/>
              </a:lnSpc>
              <a:spcBef>
                <a:spcPts val="1200"/>
              </a:spcBef>
              <a:spcAft>
                <a:spcPts val="0"/>
              </a:spcAft>
              <a:buNone/>
            </a:pPr>
            <a:r>
              <a:rPr lang="en"/>
              <a:t>•  Have we heard from everyone who has an interest in this issue?</a:t>
            </a:r>
            <a:endParaRPr/>
          </a:p>
          <a:p>
            <a:pPr marL="0" lvl="0" indent="0" algn="l" rtl="0">
              <a:lnSpc>
                <a:spcPct val="105000"/>
              </a:lnSpc>
              <a:spcBef>
                <a:spcPts val="1200"/>
              </a:spcBef>
              <a:spcAft>
                <a:spcPts val="0"/>
              </a:spcAft>
              <a:buNone/>
            </a:pPr>
            <a:r>
              <a:rPr lang="en"/>
              <a:t>•  Is our group representative of our community?</a:t>
            </a:r>
            <a:endParaRPr/>
          </a:p>
          <a:p>
            <a:pPr marL="0" lvl="0" indent="0" algn="l" rtl="0">
              <a:lnSpc>
                <a:spcPct val="105000"/>
              </a:lnSpc>
              <a:spcBef>
                <a:spcPts val="1200"/>
              </a:spcBef>
              <a:spcAft>
                <a:spcPts val="1200"/>
              </a:spcAft>
              <a:buNone/>
            </a:pPr>
            <a:r>
              <a:rPr lang="en"/>
              <a:t>•  Are we communicating with stakeholders in ways that encourage their involvement in our efforts?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g2a24ce778ce_0_35"/>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Handout #6</a:t>
            </a:r>
            <a:endParaRPr/>
          </a:p>
          <a:p>
            <a:pPr marL="0" lvl="0" indent="0" algn="l"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r>
              <a:rPr lang="en"/>
              <a:t>Ground Rules</a:t>
            </a:r>
            <a:endParaRPr/>
          </a:p>
          <a:p>
            <a:pPr marL="0" lvl="0" indent="0" algn="ctr" rtl="0">
              <a:lnSpc>
                <a:spcPct val="100000"/>
              </a:lnSpc>
              <a:spcBef>
                <a:spcPts val="0"/>
              </a:spcBef>
              <a:spcAft>
                <a:spcPts val="0"/>
              </a:spcAft>
              <a:buSzPct val="100000"/>
              <a:buNone/>
            </a:pPr>
            <a:r>
              <a:rPr lang="en"/>
              <a:t>For Groups</a:t>
            </a: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br>
              <a:rPr lang="en"/>
            </a:br>
            <a:br>
              <a:rPr lang="en"/>
            </a:br>
            <a:endParaRPr/>
          </a:p>
        </p:txBody>
      </p:sp>
      <p:pic>
        <p:nvPicPr>
          <p:cNvPr id="192" name="Google Shape;192;g2a24ce778ce_0_35"/>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193" name="Google Shape;193;g2a24ce778ce_0_35"/>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a:solidFill>
                  <a:schemeClr val="dk1"/>
                </a:solidFill>
                <a:latin typeface="Roboto"/>
                <a:ea typeface="Roboto"/>
                <a:cs typeface="Roboto"/>
                <a:sym typeface="Roboto"/>
              </a:rPr>
              <a:t>M</a:t>
            </a:r>
            <a:endParaRPr sz="1400" b="0" i="0" u="none" strike="noStrike" cap="none">
              <a:solidFill>
                <a:schemeClr val="dk1"/>
              </a:solidFill>
              <a:latin typeface="Roboto"/>
              <a:ea typeface="Roboto"/>
              <a:cs typeface="Roboto"/>
              <a:sym typeface="Roboto"/>
            </a:endParaRPr>
          </a:p>
        </p:txBody>
      </p:sp>
      <p:sp>
        <p:nvSpPr>
          <p:cNvPr id="194" name="Google Shape;194;g2a24ce778ce_0_35"/>
          <p:cNvSpPr txBox="1">
            <a:spLocks noGrp="1"/>
          </p:cNvSpPr>
          <p:nvPr>
            <p:ph type="body" idx="1"/>
          </p:nvPr>
        </p:nvSpPr>
        <p:spPr>
          <a:xfrm>
            <a:off x="4724050" y="366050"/>
            <a:ext cx="4166400" cy="4098600"/>
          </a:xfrm>
          <a:prstGeom prst="rect">
            <a:avLst/>
          </a:prstGeom>
          <a:noFill/>
          <a:ln>
            <a:noFill/>
          </a:ln>
        </p:spPr>
        <p:txBody>
          <a:bodyPr spcFirstLastPara="1" wrap="square" lIns="91425" tIns="91425" rIns="91425" bIns="91425" anchor="t" anchorCtr="0">
            <a:normAutofit lnSpcReduction="20000"/>
          </a:bodyPr>
          <a:lstStyle/>
          <a:p>
            <a:pPr marL="0" lvl="0" indent="0" algn="l" rtl="0">
              <a:lnSpc>
                <a:spcPct val="105000"/>
              </a:lnSpc>
              <a:spcBef>
                <a:spcPts val="1200"/>
              </a:spcBef>
              <a:spcAft>
                <a:spcPts val="0"/>
              </a:spcAft>
              <a:buNone/>
            </a:pPr>
            <a:r>
              <a:rPr lang="en"/>
              <a:t>Ground Rules provide an understanding that group members can rely on as they carry out their work together. </a:t>
            </a:r>
            <a:endParaRPr/>
          </a:p>
          <a:p>
            <a:pPr marL="0" lvl="0" indent="0" algn="l" rtl="0">
              <a:lnSpc>
                <a:spcPct val="105000"/>
              </a:lnSpc>
              <a:spcBef>
                <a:spcPts val="1200"/>
              </a:spcBef>
              <a:spcAft>
                <a:spcPts val="0"/>
              </a:spcAft>
              <a:buNone/>
            </a:pPr>
            <a:r>
              <a:rPr lang="en" b="1"/>
              <a:t>Some Sample Ground Rules:</a:t>
            </a:r>
            <a:endParaRPr b="1"/>
          </a:p>
          <a:p>
            <a:pPr marL="0" lvl="0" indent="0" algn="l" rtl="0">
              <a:lnSpc>
                <a:spcPct val="105000"/>
              </a:lnSpc>
              <a:spcBef>
                <a:spcPts val="1200"/>
              </a:spcBef>
              <a:spcAft>
                <a:spcPts val="0"/>
              </a:spcAft>
              <a:buNone/>
            </a:pPr>
            <a:r>
              <a:rPr lang="en"/>
              <a:t>•  Everyone gets a fair hearing.</a:t>
            </a:r>
            <a:endParaRPr/>
          </a:p>
          <a:p>
            <a:pPr marL="0" lvl="0" indent="0" algn="l" rtl="0">
              <a:lnSpc>
                <a:spcPct val="105000"/>
              </a:lnSpc>
              <a:spcBef>
                <a:spcPts val="1200"/>
              </a:spcBef>
              <a:spcAft>
                <a:spcPts val="0"/>
              </a:spcAft>
              <a:buNone/>
            </a:pPr>
            <a:r>
              <a:rPr lang="en"/>
              <a:t>•  Share “air time.”</a:t>
            </a:r>
            <a:endParaRPr/>
          </a:p>
          <a:p>
            <a:pPr marL="0" lvl="0" indent="0" algn="l" rtl="0">
              <a:lnSpc>
                <a:spcPct val="105000"/>
              </a:lnSpc>
              <a:spcBef>
                <a:spcPts val="1200"/>
              </a:spcBef>
              <a:spcAft>
                <a:spcPts val="0"/>
              </a:spcAft>
              <a:buNone/>
            </a:pPr>
            <a:r>
              <a:rPr lang="en"/>
              <a:t>•  One person at a time speaks. Don’t interrupt.</a:t>
            </a:r>
            <a:endParaRPr/>
          </a:p>
          <a:p>
            <a:pPr marL="0" lvl="0" indent="0" algn="l" rtl="0">
              <a:lnSpc>
                <a:spcPct val="105000"/>
              </a:lnSpc>
              <a:spcBef>
                <a:spcPts val="1200"/>
              </a:spcBef>
              <a:spcAft>
                <a:spcPts val="0"/>
              </a:spcAft>
              <a:buNone/>
            </a:pPr>
            <a:r>
              <a:rPr lang="en"/>
              <a:t>•  Speak for yourself, not for others.</a:t>
            </a:r>
            <a:endParaRPr/>
          </a:p>
          <a:p>
            <a:pPr marL="0" lvl="0" indent="0" algn="l" rtl="0">
              <a:lnSpc>
                <a:spcPct val="105000"/>
              </a:lnSpc>
              <a:spcBef>
                <a:spcPts val="1200"/>
              </a:spcBef>
              <a:spcAft>
                <a:spcPts val="0"/>
              </a:spcAft>
              <a:buNone/>
            </a:pPr>
            <a:r>
              <a:rPr lang="en"/>
              <a:t>•  If you are offended, say so.</a:t>
            </a:r>
            <a:endParaRPr/>
          </a:p>
          <a:p>
            <a:pPr marL="0" lvl="0" indent="0" algn="l" rtl="0">
              <a:lnSpc>
                <a:spcPct val="105000"/>
              </a:lnSpc>
              <a:spcBef>
                <a:spcPts val="1200"/>
              </a:spcBef>
              <a:spcAft>
                <a:spcPts val="0"/>
              </a:spcAft>
              <a:buNone/>
            </a:pPr>
            <a:r>
              <a:rPr lang="en"/>
              <a:t>•  You can disagree, but don’t personalize it.</a:t>
            </a:r>
            <a:endParaRPr/>
          </a:p>
          <a:p>
            <a:pPr marL="0" lvl="0" indent="0" algn="l" rtl="0">
              <a:lnSpc>
                <a:spcPct val="105000"/>
              </a:lnSpc>
              <a:spcBef>
                <a:spcPts val="1200"/>
              </a:spcBef>
              <a:spcAft>
                <a:spcPts val="0"/>
              </a:spcAft>
              <a:buNone/>
            </a:pPr>
            <a:r>
              <a:rPr lang="en"/>
              <a:t>•  Stick to the issue.</a:t>
            </a:r>
            <a:endParaRPr/>
          </a:p>
          <a:p>
            <a:pPr marL="0" lvl="0" indent="0" algn="l" rtl="0">
              <a:lnSpc>
                <a:spcPct val="105000"/>
              </a:lnSpc>
              <a:spcBef>
                <a:spcPts val="1200"/>
              </a:spcBef>
              <a:spcAft>
                <a:spcPts val="0"/>
              </a:spcAft>
              <a:buNone/>
            </a:pPr>
            <a:r>
              <a:rPr lang="en"/>
              <a:t>•  No name-calling or stereotyping will be allowed.</a:t>
            </a:r>
            <a:endParaRPr/>
          </a:p>
          <a:p>
            <a:pPr marL="0" lvl="0" indent="0" algn="l" rtl="0">
              <a:lnSpc>
                <a:spcPct val="105000"/>
              </a:lnSpc>
              <a:spcBef>
                <a:spcPts val="1200"/>
              </a:spcBef>
              <a:spcAft>
                <a:spcPts val="1200"/>
              </a:spcAft>
              <a:buNone/>
            </a:pPr>
            <a:r>
              <a:rPr lang="en"/>
              <a:t>•  Everyone helps the facilitator keep the discussion moving and on track.</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2a24ce778ce_0_42"/>
          <p:cNvSpPr txBox="1">
            <a:spLocks noGrp="1"/>
          </p:cNvSpPr>
          <p:nvPr>
            <p:ph type="body" idx="1"/>
          </p:nvPr>
        </p:nvSpPr>
        <p:spPr>
          <a:xfrm>
            <a:off x="4724050" y="366050"/>
            <a:ext cx="4166400" cy="4098600"/>
          </a:xfrm>
          <a:prstGeom prst="rect">
            <a:avLst/>
          </a:prstGeom>
          <a:noFill/>
          <a:ln>
            <a:noFill/>
          </a:ln>
        </p:spPr>
        <p:txBody>
          <a:bodyPr spcFirstLastPara="1" wrap="square" lIns="91425" tIns="91425" rIns="91425" bIns="91425" anchor="t" anchorCtr="0">
            <a:normAutofit lnSpcReduction="10000"/>
          </a:bodyPr>
          <a:lstStyle/>
          <a:p>
            <a:pPr marL="0" lvl="0" indent="0" algn="l" rtl="0">
              <a:lnSpc>
                <a:spcPct val="105000"/>
              </a:lnSpc>
              <a:spcBef>
                <a:spcPts val="1200"/>
              </a:spcBef>
              <a:spcAft>
                <a:spcPts val="0"/>
              </a:spcAft>
              <a:buNone/>
            </a:pPr>
            <a:r>
              <a:rPr lang="en"/>
              <a:t>When someone records the activity that occurs during a meeting, especially he or she is creating the groups memory. </a:t>
            </a:r>
            <a:endParaRPr/>
          </a:p>
          <a:p>
            <a:pPr marL="0" lvl="0" indent="0" algn="l" rtl="0">
              <a:lnSpc>
                <a:spcPct val="105000"/>
              </a:lnSpc>
              <a:spcBef>
                <a:spcPts val="1200"/>
              </a:spcBef>
              <a:spcAft>
                <a:spcPts val="0"/>
              </a:spcAft>
              <a:buNone/>
            </a:pPr>
            <a:r>
              <a:rPr lang="en" b="1"/>
              <a:t>The Group Record: </a:t>
            </a:r>
            <a:endParaRPr b="1"/>
          </a:p>
          <a:p>
            <a:pPr marL="457200" lvl="0" indent="-311150" algn="l" rtl="0">
              <a:lnSpc>
                <a:spcPct val="105000"/>
              </a:lnSpc>
              <a:spcBef>
                <a:spcPts val="1200"/>
              </a:spcBef>
              <a:spcAft>
                <a:spcPts val="0"/>
              </a:spcAft>
              <a:buSzPts val="1300"/>
              <a:buChar char="●"/>
            </a:pPr>
            <a:r>
              <a:rPr lang="en"/>
              <a:t>Helps group focus on its task by providing a point of attention. </a:t>
            </a:r>
            <a:endParaRPr/>
          </a:p>
          <a:p>
            <a:pPr marL="457200" lvl="0" indent="-311150" algn="l" rtl="0">
              <a:lnSpc>
                <a:spcPct val="105000"/>
              </a:lnSpc>
              <a:spcBef>
                <a:spcPts val="0"/>
              </a:spcBef>
              <a:spcAft>
                <a:spcPts val="0"/>
              </a:spcAft>
              <a:buSzPts val="1300"/>
              <a:buChar char="●"/>
            </a:pPr>
            <a:r>
              <a:rPr lang="en"/>
              <a:t>Provides an instant record of what the group decided</a:t>
            </a:r>
            <a:endParaRPr/>
          </a:p>
          <a:p>
            <a:pPr marL="457200" lvl="0" indent="-311150" algn="l" rtl="0">
              <a:lnSpc>
                <a:spcPct val="105000"/>
              </a:lnSpc>
              <a:spcBef>
                <a:spcPts val="0"/>
              </a:spcBef>
              <a:spcAft>
                <a:spcPts val="0"/>
              </a:spcAft>
              <a:buSzPts val="1300"/>
              <a:buChar char="●"/>
            </a:pPr>
            <a:r>
              <a:rPr lang="en"/>
              <a:t>Keeps group members from feeling like they have to remember everything. </a:t>
            </a:r>
            <a:endParaRPr/>
          </a:p>
          <a:p>
            <a:pPr marL="457200" lvl="0" indent="-311150" algn="l" rtl="0">
              <a:lnSpc>
                <a:spcPct val="105000"/>
              </a:lnSpc>
              <a:spcBef>
                <a:spcPts val="0"/>
              </a:spcBef>
              <a:spcAft>
                <a:spcPts val="0"/>
              </a:spcAft>
              <a:buSzPts val="1300"/>
              <a:buChar char="●"/>
            </a:pPr>
            <a:r>
              <a:rPr lang="en"/>
              <a:t>Assures that all ideas are heard. </a:t>
            </a:r>
            <a:endParaRPr/>
          </a:p>
          <a:p>
            <a:pPr marL="457200" lvl="0" indent="-311150" algn="l" rtl="0">
              <a:lnSpc>
                <a:spcPct val="105000"/>
              </a:lnSpc>
              <a:spcBef>
                <a:spcPts val="0"/>
              </a:spcBef>
              <a:spcAft>
                <a:spcPts val="0"/>
              </a:spcAft>
              <a:buSzPts val="1300"/>
              <a:buChar char="●"/>
            </a:pPr>
            <a:r>
              <a:rPr lang="en"/>
              <a:t>Enables group members to check ideas are being recorded accurately. </a:t>
            </a:r>
            <a:endParaRPr/>
          </a:p>
          <a:p>
            <a:pPr marL="457200" lvl="0" indent="-311150" algn="l" rtl="0">
              <a:lnSpc>
                <a:spcPct val="105000"/>
              </a:lnSpc>
              <a:spcBef>
                <a:spcPts val="0"/>
              </a:spcBef>
              <a:spcAft>
                <a:spcPts val="0"/>
              </a:spcAft>
              <a:buSzPts val="1300"/>
              <a:buChar char="●"/>
            </a:pPr>
            <a:r>
              <a:rPr lang="en"/>
              <a:t>Discourages repetition of ideas. </a:t>
            </a:r>
            <a:endParaRPr/>
          </a:p>
          <a:p>
            <a:pPr marL="457200" lvl="0" indent="-311150" algn="l" rtl="0">
              <a:lnSpc>
                <a:spcPct val="105000"/>
              </a:lnSpc>
              <a:spcBef>
                <a:spcPts val="0"/>
              </a:spcBef>
              <a:spcAft>
                <a:spcPts val="0"/>
              </a:spcAft>
              <a:buSzPts val="1300"/>
              <a:buChar char="●"/>
            </a:pPr>
            <a:r>
              <a:rPr lang="en"/>
              <a:t>Makes it easy for latecomers to catch up.</a:t>
            </a:r>
            <a:endParaRPr/>
          </a:p>
          <a:p>
            <a:pPr marL="457200" lvl="0" indent="-311150" algn="l" rtl="0">
              <a:lnSpc>
                <a:spcPct val="105000"/>
              </a:lnSpc>
              <a:spcBef>
                <a:spcPts val="0"/>
              </a:spcBef>
              <a:spcAft>
                <a:spcPts val="0"/>
              </a:spcAft>
              <a:buSzPts val="1300"/>
              <a:buChar char="●"/>
            </a:pPr>
            <a:r>
              <a:rPr lang="en"/>
              <a:t>Reduces accountability problems. </a:t>
            </a:r>
            <a:endParaRPr/>
          </a:p>
          <a:p>
            <a:pPr marL="457200" lvl="0" indent="-311150" algn="l" rtl="0">
              <a:lnSpc>
                <a:spcPct val="105000"/>
              </a:lnSpc>
              <a:spcBef>
                <a:spcPts val="0"/>
              </a:spcBef>
              <a:spcAft>
                <a:spcPts val="0"/>
              </a:spcAft>
              <a:buSzPts val="1300"/>
              <a:buChar char="●"/>
            </a:pPr>
            <a:r>
              <a:rPr lang="en"/>
              <a:t>Is a low-cost strategy that any group can use to increase effectiveness. </a:t>
            </a:r>
            <a:endParaRPr/>
          </a:p>
        </p:txBody>
      </p:sp>
      <p:sp>
        <p:nvSpPr>
          <p:cNvPr id="200" name="Google Shape;200;g2a24ce778ce_0_42"/>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Handout #7</a:t>
            </a:r>
            <a:endParaRPr/>
          </a:p>
          <a:p>
            <a:pPr marL="0" lvl="0" indent="0" algn="l"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r>
              <a:rPr lang="en"/>
              <a:t>Write it Down</a:t>
            </a:r>
            <a:endParaRPr/>
          </a:p>
          <a:p>
            <a:pPr marL="0" lvl="0" indent="0" algn="ctr"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r>
              <a:rPr lang="en"/>
              <a:t>Minutes or It Didn’t Happen!</a:t>
            </a: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br>
              <a:rPr lang="en"/>
            </a:br>
            <a:br>
              <a:rPr lang="en"/>
            </a:br>
            <a:endParaRPr/>
          </a:p>
        </p:txBody>
      </p:sp>
      <p:pic>
        <p:nvPicPr>
          <p:cNvPr id="201" name="Google Shape;201;g2a24ce778ce_0_42"/>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202" name="Google Shape;202;g2a24ce778ce_0_42"/>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a:solidFill>
                  <a:schemeClr val="dk1"/>
                </a:solidFill>
                <a:latin typeface="Roboto"/>
                <a:ea typeface="Roboto"/>
                <a:cs typeface="Roboto"/>
                <a:sym typeface="Roboto"/>
              </a:rPr>
              <a:t>M</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2a24ce778ce_0_50"/>
          <p:cNvSpPr txBox="1">
            <a:spLocks noGrp="1"/>
          </p:cNvSpPr>
          <p:nvPr>
            <p:ph type="body" idx="1"/>
          </p:nvPr>
        </p:nvSpPr>
        <p:spPr>
          <a:xfrm>
            <a:off x="4724050" y="366050"/>
            <a:ext cx="4166400" cy="4098600"/>
          </a:xfrm>
          <a:prstGeom prst="rect">
            <a:avLst/>
          </a:prstGeom>
          <a:noFill/>
          <a:ln>
            <a:noFill/>
          </a:ln>
        </p:spPr>
        <p:txBody>
          <a:bodyPr spcFirstLastPara="1" wrap="square" lIns="91425" tIns="91425" rIns="91425" bIns="91425" anchor="t" anchorCtr="0">
            <a:normAutofit/>
          </a:bodyPr>
          <a:lstStyle/>
          <a:p>
            <a:pPr marL="0" lvl="0" indent="0" algn="l" rtl="0">
              <a:lnSpc>
                <a:spcPct val="105000"/>
              </a:lnSpc>
              <a:spcBef>
                <a:spcPts val="1200"/>
              </a:spcBef>
              <a:spcAft>
                <a:spcPts val="0"/>
              </a:spcAft>
              <a:buNone/>
            </a:pPr>
            <a:endParaRPr/>
          </a:p>
          <a:p>
            <a:pPr marL="0" lvl="0" indent="0" algn="l" rtl="0">
              <a:lnSpc>
                <a:spcPct val="105000"/>
              </a:lnSpc>
              <a:spcBef>
                <a:spcPts val="1200"/>
              </a:spcBef>
              <a:spcAft>
                <a:spcPts val="0"/>
              </a:spcAft>
              <a:buNone/>
            </a:pPr>
            <a:r>
              <a:rPr lang="en" b="1"/>
              <a:t>The Dos</a:t>
            </a:r>
            <a:endParaRPr b="1"/>
          </a:p>
          <a:p>
            <a:pPr marL="457200" lvl="0" indent="-311150" algn="l" rtl="0">
              <a:lnSpc>
                <a:spcPct val="105000"/>
              </a:lnSpc>
              <a:spcBef>
                <a:spcPts val="1200"/>
              </a:spcBef>
              <a:spcAft>
                <a:spcPts val="0"/>
              </a:spcAft>
              <a:buSzPts val="1300"/>
              <a:buChar char="●"/>
            </a:pPr>
            <a:r>
              <a:rPr lang="en"/>
              <a:t>Discuss your neutral role with the group</a:t>
            </a:r>
            <a:endParaRPr/>
          </a:p>
          <a:p>
            <a:pPr marL="457200" lvl="0" indent="-311150" algn="l" rtl="0">
              <a:lnSpc>
                <a:spcPct val="105000"/>
              </a:lnSpc>
              <a:spcBef>
                <a:spcPts val="0"/>
              </a:spcBef>
              <a:spcAft>
                <a:spcPts val="0"/>
              </a:spcAft>
              <a:buSzPts val="1300"/>
              <a:buChar char="●"/>
            </a:pPr>
            <a:r>
              <a:rPr lang="en"/>
              <a:t>Set up ground rules</a:t>
            </a:r>
            <a:endParaRPr/>
          </a:p>
          <a:p>
            <a:pPr marL="457200" lvl="0" indent="-311150" algn="l" rtl="0">
              <a:lnSpc>
                <a:spcPct val="105000"/>
              </a:lnSpc>
              <a:spcBef>
                <a:spcPts val="0"/>
              </a:spcBef>
              <a:spcAft>
                <a:spcPts val="0"/>
              </a:spcAft>
              <a:buSzPts val="1300"/>
              <a:buChar char="●"/>
            </a:pPr>
            <a:r>
              <a:rPr lang="en"/>
              <a:t>Set up  agreed-upon decision making process (majority vote, consensus, etc.)</a:t>
            </a:r>
            <a:endParaRPr/>
          </a:p>
          <a:p>
            <a:pPr marL="457200" lvl="0" indent="-311150" algn="l" rtl="0">
              <a:lnSpc>
                <a:spcPct val="105000"/>
              </a:lnSpc>
              <a:spcBef>
                <a:spcPts val="0"/>
              </a:spcBef>
              <a:spcAft>
                <a:spcPts val="0"/>
              </a:spcAft>
              <a:buSzPts val="1300"/>
              <a:buChar char="●"/>
            </a:pPr>
            <a:r>
              <a:rPr lang="en"/>
              <a:t>Be prepared</a:t>
            </a:r>
            <a:endParaRPr/>
          </a:p>
          <a:p>
            <a:pPr marL="914400" lvl="1" indent="-298450" algn="l" rtl="0">
              <a:lnSpc>
                <a:spcPct val="105000"/>
              </a:lnSpc>
              <a:spcBef>
                <a:spcPts val="0"/>
              </a:spcBef>
              <a:spcAft>
                <a:spcPts val="0"/>
              </a:spcAft>
              <a:buSzPts val="1100"/>
              <a:buChar char="○"/>
            </a:pPr>
            <a:r>
              <a:rPr lang="en"/>
              <a:t>Who’s attending</a:t>
            </a:r>
            <a:endParaRPr/>
          </a:p>
          <a:p>
            <a:pPr marL="914400" lvl="1" indent="-298450" algn="l" rtl="0">
              <a:lnSpc>
                <a:spcPct val="105000"/>
              </a:lnSpc>
              <a:spcBef>
                <a:spcPts val="0"/>
              </a:spcBef>
              <a:spcAft>
                <a:spcPts val="0"/>
              </a:spcAft>
              <a:buSzPts val="1100"/>
              <a:buChar char="○"/>
            </a:pPr>
            <a:r>
              <a:rPr lang="en"/>
              <a:t>Know interests</a:t>
            </a:r>
            <a:endParaRPr/>
          </a:p>
          <a:p>
            <a:pPr marL="914400" lvl="1" indent="-298450" algn="l" rtl="0">
              <a:lnSpc>
                <a:spcPct val="105000"/>
              </a:lnSpc>
              <a:spcBef>
                <a:spcPts val="0"/>
              </a:spcBef>
              <a:spcAft>
                <a:spcPts val="0"/>
              </a:spcAft>
              <a:buSzPts val="1100"/>
              <a:buChar char="○"/>
            </a:pPr>
            <a:r>
              <a:rPr lang="en"/>
              <a:t>Know what is expected (goals &amp; objectives)</a:t>
            </a:r>
            <a:endParaRPr/>
          </a:p>
          <a:p>
            <a:pPr marL="457200" lvl="0" indent="-311150" algn="l" rtl="0">
              <a:lnSpc>
                <a:spcPct val="105000"/>
              </a:lnSpc>
              <a:spcBef>
                <a:spcPts val="0"/>
              </a:spcBef>
              <a:spcAft>
                <a:spcPts val="0"/>
              </a:spcAft>
              <a:buSzPts val="1300"/>
              <a:buChar char="●"/>
            </a:pPr>
            <a:r>
              <a:rPr lang="en"/>
              <a:t>Be inclusive to ensure full participation </a:t>
            </a:r>
            <a:endParaRPr/>
          </a:p>
          <a:p>
            <a:pPr marL="457200" lvl="0" indent="-311150" algn="l" rtl="0">
              <a:lnSpc>
                <a:spcPct val="105000"/>
              </a:lnSpc>
              <a:spcBef>
                <a:spcPts val="0"/>
              </a:spcBef>
              <a:spcAft>
                <a:spcPts val="0"/>
              </a:spcAft>
              <a:buSzPts val="1300"/>
              <a:buChar char="●"/>
            </a:pPr>
            <a:r>
              <a:rPr lang="en"/>
              <a:t>Keep process moving</a:t>
            </a:r>
            <a:endParaRPr/>
          </a:p>
          <a:p>
            <a:pPr marL="457200" lvl="0" indent="-311150" algn="l" rtl="0">
              <a:lnSpc>
                <a:spcPct val="105000"/>
              </a:lnSpc>
              <a:spcBef>
                <a:spcPts val="0"/>
              </a:spcBef>
              <a:spcAft>
                <a:spcPts val="0"/>
              </a:spcAft>
              <a:buSzPts val="1300"/>
              <a:buChar char="●"/>
            </a:pPr>
            <a:r>
              <a:rPr lang="en"/>
              <a:t>Keep group focused</a:t>
            </a:r>
            <a:endParaRPr/>
          </a:p>
          <a:p>
            <a:pPr marL="457200" lvl="0" indent="-311150" algn="l" rtl="0">
              <a:lnSpc>
                <a:spcPct val="105000"/>
              </a:lnSpc>
              <a:spcBef>
                <a:spcPts val="0"/>
              </a:spcBef>
              <a:spcAft>
                <a:spcPts val="0"/>
              </a:spcAft>
              <a:buSzPts val="1300"/>
              <a:buChar char="●"/>
            </a:pPr>
            <a:r>
              <a:rPr lang="en"/>
              <a:t>Ask for clarification if necessary</a:t>
            </a:r>
            <a:endParaRPr/>
          </a:p>
          <a:p>
            <a:pPr marL="457200" lvl="0" indent="-311150" algn="l" rtl="0">
              <a:lnSpc>
                <a:spcPct val="105000"/>
              </a:lnSpc>
              <a:spcBef>
                <a:spcPts val="0"/>
              </a:spcBef>
              <a:spcAft>
                <a:spcPts val="0"/>
              </a:spcAft>
              <a:buSzPts val="1300"/>
              <a:buChar char="●"/>
            </a:pPr>
            <a:r>
              <a:rPr lang="en"/>
              <a:t>Restate interests positions and issues clearly. </a:t>
            </a:r>
            <a:endParaRPr/>
          </a:p>
          <a:p>
            <a:pPr marL="457200" lvl="0" indent="-311150" algn="l" rtl="0">
              <a:lnSpc>
                <a:spcPct val="105000"/>
              </a:lnSpc>
              <a:spcBef>
                <a:spcPts val="0"/>
              </a:spcBef>
              <a:spcAft>
                <a:spcPts val="0"/>
              </a:spcAft>
              <a:buSzPts val="1300"/>
              <a:buChar char="●"/>
            </a:pPr>
            <a:r>
              <a:rPr lang="en"/>
              <a:t>State and write down any decisions made by the group</a:t>
            </a:r>
            <a:endParaRPr/>
          </a:p>
        </p:txBody>
      </p:sp>
      <p:sp>
        <p:nvSpPr>
          <p:cNvPr id="208" name="Google Shape;208;g2a24ce778ce_0_50"/>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Handout #8</a:t>
            </a:r>
            <a:endParaRPr/>
          </a:p>
          <a:p>
            <a:pPr marL="0" lvl="0" indent="0" algn="l"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r>
              <a:rPr lang="en"/>
              <a:t>Tips for Facilitators</a:t>
            </a:r>
            <a:endParaRPr/>
          </a:p>
          <a:p>
            <a:pPr marL="0" lvl="0" indent="0" algn="ctr"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br>
              <a:rPr lang="en"/>
            </a:br>
            <a:br>
              <a:rPr lang="en"/>
            </a:br>
            <a:endParaRPr/>
          </a:p>
        </p:txBody>
      </p:sp>
      <p:pic>
        <p:nvPicPr>
          <p:cNvPr id="209" name="Google Shape;209;g2a24ce778ce_0_50"/>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210" name="Google Shape;210;g2a24ce778ce_0_50"/>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a:solidFill>
                  <a:schemeClr val="dk1"/>
                </a:solidFill>
                <a:latin typeface="Roboto"/>
                <a:ea typeface="Roboto"/>
                <a:cs typeface="Roboto"/>
                <a:sym typeface="Roboto"/>
              </a:rPr>
              <a:t>M</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2"/>
          <p:cNvSpPr txBox="1">
            <a:spLocks noGrp="1"/>
          </p:cNvSpPr>
          <p:nvPr>
            <p:ph type="title"/>
          </p:nvPr>
        </p:nvSpPr>
        <p:spPr>
          <a:xfrm>
            <a:off x="322175" y="256000"/>
            <a:ext cx="8520600" cy="623700"/>
          </a:xfrm>
          <a:prstGeom prst="rect">
            <a:avLst/>
          </a:prstGeom>
          <a:noFill/>
          <a:ln>
            <a:noFill/>
          </a:ln>
        </p:spPr>
        <p:txBody>
          <a:bodyPr spcFirstLastPara="1" wrap="square" lIns="91425" tIns="91425" rIns="91425" bIns="91425" anchor="t" anchorCtr="0">
            <a:normAutofit fontScale="90000"/>
          </a:bodyPr>
          <a:lstStyle/>
          <a:p>
            <a:pPr marL="0" lvl="0" indent="0" algn="ctr" rtl="0">
              <a:spcBef>
                <a:spcPts val="0"/>
              </a:spcBef>
              <a:spcAft>
                <a:spcPts val="0"/>
              </a:spcAft>
              <a:buClr>
                <a:srgbClr val="000000"/>
              </a:buClr>
              <a:buSzPct val="100000"/>
              <a:buFont typeface="Arial"/>
              <a:buNone/>
            </a:pPr>
            <a:r>
              <a:rPr lang="en" sz="3600"/>
              <a:t>Making Meetings Work Better</a:t>
            </a:r>
            <a:endParaRPr sz="3600"/>
          </a:p>
          <a:p>
            <a:pPr marL="0" lvl="0" indent="0" algn="ctr" rtl="0">
              <a:lnSpc>
                <a:spcPct val="100000"/>
              </a:lnSpc>
              <a:spcBef>
                <a:spcPts val="0"/>
              </a:spcBef>
              <a:spcAft>
                <a:spcPts val="0"/>
              </a:spcAft>
              <a:buSzPct val="111111"/>
              <a:buNone/>
            </a:pPr>
            <a:endParaRPr/>
          </a:p>
          <a:p>
            <a:pPr marL="0" lvl="0" indent="0" algn="ctr" rtl="0">
              <a:lnSpc>
                <a:spcPct val="100000"/>
              </a:lnSpc>
              <a:spcBef>
                <a:spcPts val="0"/>
              </a:spcBef>
              <a:spcAft>
                <a:spcPts val="0"/>
              </a:spcAft>
              <a:buSzPct val="111111"/>
              <a:buNone/>
            </a:pPr>
            <a:r>
              <a:rPr lang="en"/>
              <a:t>Agenda</a:t>
            </a:r>
            <a:endParaRPr/>
          </a:p>
        </p:txBody>
      </p:sp>
      <p:sp>
        <p:nvSpPr>
          <p:cNvPr id="72" name="Google Shape;72;p2"/>
          <p:cNvSpPr txBox="1"/>
          <p:nvPr/>
        </p:nvSpPr>
        <p:spPr>
          <a:xfrm>
            <a:off x="2731050" y="1467925"/>
            <a:ext cx="4333500" cy="3186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000" b="1"/>
              <a:t>Agenda</a:t>
            </a:r>
            <a:endParaRPr sz="1000" b="1"/>
          </a:p>
          <a:p>
            <a:pPr marL="0" lvl="0" indent="0" algn="ctr" rtl="0">
              <a:spcBef>
                <a:spcPts val="0"/>
              </a:spcBef>
              <a:spcAft>
                <a:spcPts val="0"/>
              </a:spcAft>
              <a:buNone/>
            </a:pPr>
            <a:r>
              <a:rPr lang="en" sz="1000" b="1"/>
              <a:t>Part 1</a:t>
            </a:r>
            <a:endParaRPr sz="1000" b="1"/>
          </a:p>
          <a:p>
            <a:pPr marL="0" lvl="0" indent="0" algn="ctr" rtl="0">
              <a:spcBef>
                <a:spcPts val="0"/>
              </a:spcBef>
              <a:spcAft>
                <a:spcPts val="0"/>
              </a:spcAft>
              <a:buNone/>
            </a:pPr>
            <a:endParaRPr sz="1000" b="1"/>
          </a:p>
          <a:p>
            <a:pPr marL="0" lvl="0" indent="0" algn="ctr" rtl="0">
              <a:spcBef>
                <a:spcPts val="0"/>
              </a:spcBef>
              <a:spcAft>
                <a:spcPts val="0"/>
              </a:spcAft>
              <a:buNone/>
            </a:pPr>
            <a:endParaRPr sz="1000" b="1"/>
          </a:p>
          <a:p>
            <a:pPr marL="0" lvl="0" indent="0" algn="ctr" rtl="0">
              <a:spcBef>
                <a:spcPts val="0"/>
              </a:spcBef>
              <a:spcAft>
                <a:spcPts val="0"/>
              </a:spcAft>
              <a:buNone/>
            </a:pPr>
            <a:endParaRPr sz="1000" b="1"/>
          </a:p>
          <a:p>
            <a:pPr marL="0" lvl="0" indent="0" algn="ctr" rtl="0">
              <a:spcBef>
                <a:spcPts val="0"/>
              </a:spcBef>
              <a:spcAft>
                <a:spcPts val="0"/>
              </a:spcAft>
              <a:buNone/>
            </a:pPr>
            <a:r>
              <a:rPr lang="en" sz="1000" b="1"/>
              <a:t>8:00 AM - 8:10 AM  </a:t>
            </a:r>
            <a:endParaRPr sz="1000" b="1"/>
          </a:p>
          <a:p>
            <a:pPr marL="0" lvl="0" indent="0" algn="ctr" rtl="0">
              <a:spcBef>
                <a:spcPts val="0"/>
              </a:spcBef>
              <a:spcAft>
                <a:spcPts val="0"/>
              </a:spcAft>
              <a:buNone/>
            </a:pPr>
            <a:r>
              <a:rPr lang="en" sz="1000" b="1"/>
              <a:t>Meal &amp; Welcome </a:t>
            </a:r>
            <a:endParaRPr sz="1000" b="1"/>
          </a:p>
          <a:p>
            <a:pPr marL="0" lvl="0" indent="0" algn="ctr" rtl="0">
              <a:spcBef>
                <a:spcPts val="0"/>
              </a:spcBef>
              <a:spcAft>
                <a:spcPts val="0"/>
              </a:spcAft>
              <a:buNone/>
            </a:pPr>
            <a:endParaRPr sz="1000" b="1"/>
          </a:p>
          <a:p>
            <a:pPr marL="0" lvl="0" indent="0" algn="ctr" rtl="0">
              <a:spcBef>
                <a:spcPts val="0"/>
              </a:spcBef>
              <a:spcAft>
                <a:spcPts val="0"/>
              </a:spcAft>
              <a:buNone/>
            </a:pPr>
            <a:r>
              <a:rPr lang="en" sz="1000" b="1"/>
              <a:t>8:10 AM - 9:40 AM </a:t>
            </a:r>
            <a:endParaRPr sz="1000" b="1"/>
          </a:p>
          <a:p>
            <a:pPr marL="0" lvl="0" indent="0" algn="ctr" rtl="0">
              <a:spcBef>
                <a:spcPts val="0"/>
              </a:spcBef>
              <a:spcAft>
                <a:spcPts val="0"/>
              </a:spcAft>
              <a:buNone/>
            </a:pPr>
            <a:r>
              <a:rPr lang="en" sz="1000" b="1"/>
              <a:t>Board Governance Training </a:t>
            </a:r>
            <a:endParaRPr sz="1000" b="1"/>
          </a:p>
          <a:p>
            <a:pPr marL="0" lvl="0" indent="0" algn="ctr" rtl="0">
              <a:spcBef>
                <a:spcPts val="0"/>
              </a:spcBef>
              <a:spcAft>
                <a:spcPts val="0"/>
              </a:spcAft>
              <a:buNone/>
            </a:pPr>
            <a:r>
              <a:rPr lang="en" sz="1000" b="1"/>
              <a:t>~</a:t>
            </a:r>
            <a:br>
              <a:rPr lang="en" sz="1000" b="1"/>
            </a:br>
            <a:r>
              <a:rPr lang="en" sz="1000" b="1"/>
              <a:t>Presenter:</a:t>
            </a:r>
            <a:endParaRPr sz="1000" b="1"/>
          </a:p>
          <a:p>
            <a:pPr marL="0" lvl="0" indent="0" algn="ctr" rtl="0">
              <a:spcBef>
                <a:spcPts val="0"/>
              </a:spcBef>
              <a:spcAft>
                <a:spcPts val="0"/>
              </a:spcAft>
              <a:buNone/>
            </a:pPr>
            <a:r>
              <a:rPr lang="en" sz="1000" b="1"/>
              <a:t>Felicia  Goodman</a:t>
            </a:r>
            <a:endParaRPr sz="1000" b="1"/>
          </a:p>
          <a:p>
            <a:pPr marL="0" lvl="0" indent="0" algn="ctr" rtl="0">
              <a:spcBef>
                <a:spcPts val="0"/>
              </a:spcBef>
              <a:spcAft>
                <a:spcPts val="0"/>
              </a:spcAft>
              <a:buNone/>
            </a:pPr>
            <a:r>
              <a:rPr lang="en" sz="1000" b="1"/>
              <a:t>Executive Director, Cooper Foundation </a:t>
            </a:r>
            <a:endParaRPr sz="1000" b="1"/>
          </a:p>
          <a:p>
            <a:pPr marL="0" lvl="0" indent="0" algn="ctr" rtl="0">
              <a:spcBef>
                <a:spcPts val="0"/>
              </a:spcBef>
              <a:spcAft>
                <a:spcPts val="0"/>
              </a:spcAft>
              <a:buNone/>
            </a:pPr>
            <a:endParaRPr sz="1000" b="1"/>
          </a:p>
          <a:p>
            <a:pPr marL="0" lvl="0" indent="0" algn="ctr" rtl="0">
              <a:spcBef>
                <a:spcPts val="0"/>
              </a:spcBef>
              <a:spcAft>
                <a:spcPts val="0"/>
              </a:spcAft>
              <a:buNone/>
            </a:pPr>
            <a:r>
              <a:rPr lang="en" sz="1000" b="1"/>
              <a:t>9:40 AM - 9:50 AM </a:t>
            </a:r>
            <a:endParaRPr sz="1000" b="1"/>
          </a:p>
          <a:p>
            <a:pPr marL="0" lvl="0" indent="0" algn="ctr" rtl="0">
              <a:spcBef>
                <a:spcPts val="0"/>
              </a:spcBef>
              <a:spcAft>
                <a:spcPts val="0"/>
              </a:spcAft>
              <a:buNone/>
            </a:pPr>
            <a:r>
              <a:rPr lang="en" sz="1000" b="1">
                <a:solidFill>
                  <a:srgbClr val="FF0000"/>
                </a:solidFill>
              </a:rPr>
              <a:t>Break </a:t>
            </a:r>
            <a:endParaRPr sz="1000" b="1">
              <a:solidFill>
                <a:srgbClr val="FF0000"/>
              </a:solidFill>
            </a:endParaRPr>
          </a:p>
          <a:p>
            <a:pPr marL="0" lvl="0" indent="0" algn="l" rtl="0">
              <a:spcBef>
                <a:spcPts val="0"/>
              </a:spcBef>
              <a:spcAft>
                <a:spcPts val="0"/>
              </a:spcAft>
              <a:buNone/>
            </a:pPr>
            <a:endParaRPr sz="1000" b="1"/>
          </a:p>
          <a:p>
            <a:pPr marL="0" lvl="0" indent="0" algn="l" rtl="0">
              <a:spcBef>
                <a:spcPts val="0"/>
              </a:spcBef>
              <a:spcAft>
                <a:spcPts val="0"/>
              </a:spcAft>
              <a:buNone/>
            </a:pPr>
            <a:endParaRPr sz="1500" b="1"/>
          </a:p>
        </p:txBody>
      </p:sp>
      <p:pic>
        <p:nvPicPr>
          <p:cNvPr id="73" name="Google Shape;73;p2"/>
          <p:cNvPicPr preferRelativeResize="0"/>
          <p:nvPr/>
        </p:nvPicPr>
        <p:blipFill rotWithShape="1">
          <a:blip r:embed="rId3">
            <a:alphaModFix/>
          </a:blip>
          <a:srcRect/>
          <a:stretch/>
        </p:blipFill>
        <p:spPr>
          <a:xfrm>
            <a:off x="7326650" y="4287225"/>
            <a:ext cx="1735700" cy="856275"/>
          </a:xfrm>
          <a:prstGeom prst="rect">
            <a:avLst/>
          </a:prstGeom>
          <a:noFill/>
          <a:ln>
            <a:noFill/>
          </a:ln>
        </p:spPr>
      </p:pic>
      <p:sp>
        <p:nvSpPr>
          <p:cNvPr id="74" name="Google Shape;74;p2"/>
          <p:cNvSpPr txBox="1"/>
          <p:nvPr/>
        </p:nvSpPr>
        <p:spPr>
          <a:xfrm>
            <a:off x="7841400" y="5591425"/>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C</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2a24d01a8d6_0_1"/>
          <p:cNvSpPr txBox="1">
            <a:spLocks noGrp="1"/>
          </p:cNvSpPr>
          <p:nvPr>
            <p:ph type="body" idx="1"/>
          </p:nvPr>
        </p:nvSpPr>
        <p:spPr>
          <a:xfrm>
            <a:off x="4724050" y="366050"/>
            <a:ext cx="4166400" cy="4098600"/>
          </a:xfrm>
          <a:prstGeom prst="rect">
            <a:avLst/>
          </a:prstGeom>
          <a:noFill/>
          <a:ln>
            <a:noFill/>
          </a:ln>
        </p:spPr>
        <p:txBody>
          <a:bodyPr spcFirstLastPara="1" wrap="square" lIns="91425" tIns="91425" rIns="91425" bIns="91425" anchor="t" anchorCtr="0">
            <a:normAutofit fontScale="92500" lnSpcReduction="20000"/>
          </a:bodyPr>
          <a:lstStyle/>
          <a:p>
            <a:pPr marL="0" lvl="0" indent="0" algn="l" rtl="0">
              <a:lnSpc>
                <a:spcPct val="105000"/>
              </a:lnSpc>
              <a:spcBef>
                <a:spcPts val="1200"/>
              </a:spcBef>
              <a:spcAft>
                <a:spcPts val="0"/>
              </a:spcAft>
              <a:buNone/>
            </a:pPr>
            <a:endParaRPr/>
          </a:p>
          <a:p>
            <a:pPr marL="0" lvl="0" indent="0" algn="l" rtl="0">
              <a:lnSpc>
                <a:spcPct val="105000"/>
              </a:lnSpc>
              <a:spcBef>
                <a:spcPts val="1200"/>
              </a:spcBef>
              <a:spcAft>
                <a:spcPts val="0"/>
              </a:spcAft>
              <a:buNone/>
            </a:pPr>
            <a:r>
              <a:rPr lang="en" b="1"/>
              <a:t>The Don'ts</a:t>
            </a:r>
            <a:endParaRPr b="1"/>
          </a:p>
          <a:p>
            <a:pPr marL="457200" lvl="0" indent="-304958" algn="l" rtl="0">
              <a:lnSpc>
                <a:spcPct val="105000"/>
              </a:lnSpc>
              <a:spcBef>
                <a:spcPts val="1200"/>
              </a:spcBef>
              <a:spcAft>
                <a:spcPts val="0"/>
              </a:spcAft>
              <a:buSzPct val="100000"/>
              <a:buChar char="●"/>
            </a:pPr>
            <a:r>
              <a:rPr lang="en"/>
              <a:t>Show favoritism</a:t>
            </a:r>
            <a:endParaRPr/>
          </a:p>
          <a:p>
            <a:pPr marL="457200" lvl="0" indent="-304958" algn="l" rtl="0">
              <a:lnSpc>
                <a:spcPct val="105000"/>
              </a:lnSpc>
              <a:spcBef>
                <a:spcPts val="0"/>
              </a:spcBef>
              <a:spcAft>
                <a:spcPts val="0"/>
              </a:spcAft>
              <a:buSzPct val="100000"/>
              <a:buChar char="●"/>
            </a:pPr>
            <a:r>
              <a:rPr lang="en"/>
              <a:t>Do not criticize, debate, argue or talk to much</a:t>
            </a:r>
            <a:endParaRPr/>
          </a:p>
          <a:p>
            <a:pPr marL="457200" lvl="0" indent="-304958" algn="l" rtl="0">
              <a:lnSpc>
                <a:spcPct val="105000"/>
              </a:lnSpc>
              <a:spcBef>
                <a:spcPts val="0"/>
              </a:spcBef>
              <a:spcAft>
                <a:spcPts val="0"/>
              </a:spcAft>
              <a:buSzPct val="100000"/>
              <a:buChar char="●"/>
            </a:pPr>
            <a:r>
              <a:rPr lang="en"/>
              <a:t>Do not push the process too quickly. </a:t>
            </a:r>
            <a:endParaRPr/>
          </a:p>
          <a:p>
            <a:pPr marL="0" lvl="0" indent="0" algn="l" rtl="0">
              <a:lnSpc>
                <a:spcPct val="105000"/>
              </a:lnSpc>
              <a:spcBef>
                <a:spcPts val="1200"/>
              </a:spcBef>
              <a:spcAft>
                <a:spcPts val="0"/>
              </a:spcAft>
              <a:buNone/>
            </a:pPr>
            <a:r>
              <a:rPr lang="en" b="1"/>
              <a:t>The difference between a facilitator and a mediator</a:t>
            </a:r>
            <a:endParaRPr b="1"/>
          </a:p>
          <a:p>
            <a:pPr marL="0" lvl="0" indent="0" algn="l" rtl="0">
              <a:lnSpc>
                <a:spcPct val="105000"/>
              </a:lnSpc>
              <a:spcBef>
                <a:spcPts val="1200"/>
              </a:spcBef>
              <a:spcAft>
                <a:spcPts val="0"/>
              </a:spcAft>
              <a:buNone/>
            </a:pPr>
            <a:r>
              <a:rPr lang="en"/>
              <a:t>Both are neutral but the mediator has been asked by the parties to help solve conflict; the facilitator has been asked to help ensure that the process is fair and to record agreements.</a:t>
            </a:r>
            <a:endParaRPr/>
          </a:p>
          <a:p>
            <a:pPr marL="0" lvl="0" indent="0" algn="l" rtl="0">
              <a:lnSpc>
                <a:spcPct val="105000"/>
              </a:lnSpc>
              <a:spcBef>
                <a:spcPts val="1200"/>
              </a:spcBef>
              <a:spcAft>
                <a:spcPts val="0"/>
              </a:spcAft>
              <a:buNone/>
            </a:pPr>
            <a:r>
              <a:rPr lang="en" b="1"/>
              <a:t>The difference between a chair as facilitator and a third-party facilitator</a:t>
            </a:r>
            <a:endParaRPr b="1"/>
          </a:p>
          <a:p>
            <a:pPr marL="0" lvl="0" indent="0" algn="l" rtl="0">
              <a:lnSpc>
                <a:spcPct val="105000"/>
              </a:lnSpc>
              <a:spcBef>
                <a:spcPts val="1200"/>
              </a:spcBef>
              <a:spcAft>
                <a:spcPts val="1200"/>
              </a:spcAft>
              <a:buNone/>
            </a:pPr>
            <a:r>
              <a:rPr lang="en"/>
              <a:t>The chair may step out of the role as facilitator and state something substantive. A chair may choose to rotate which group member may facilitate a meeting. A member who serves as facilitator may also choose to step out of the facilitation role and make a comment about substance. In no case should a third-party facilitator make substantive comments.</a:t>
            </a:r>
            <a:endParaRPr/>
          </a:p>
        </p:txBody>
      </p:sp>
      <p:sp>
        <p:nvSpPr>
          <p:cNvPr id="216" name="Google Shape;216;g2a24d01a8d6_0_1"/>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Handout #8</a:t>
            </a:r>
            <a:endParaRPr/>
          </a:p>
          <a:p>
            <a:pPr marL="0" lvl="0" indent="0" algn="l"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r>
              <a:rPr lang="en"/>
              <a:t>Tips for Facilitators</a:t>
            </a:r>
            <a:endParaRPr/>
          </a:p>
          <a:p>
            <a:pPr marL="0" lvl="0" indent="0" algn="ctr"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br>
              <a:rPr lang="en"/>
            </a:br>
            <a:br>
              <a:rPr lang="en"/>
            </a:br>
            <a:endParaRPr/>
          </a:p>
        </p:txBody>
      </p:sp>
      <p:pic>
        <p:nvPicPr>
          <p:cNvPr id="217" name="Google Shape;217;g2a24d01a8d6_0_1"/>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218" name="Google Shape;218;g2a24d01a8d6_0_1"/>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a:solidFill>
                  <a:schemeClr val="dk1"/>
                </a:solidFill>
                <a:latin typeface="Roboto"/>
                <a:ea typeface="Roboto"/>
                <a:cs typeface="Roboto"/>
                <a:sym typeface="Roboto"/>
              </a:rPr>
              <a:t>M</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2a24ce778ce_0_57"/>
          <p:cNvSpPr txBox="1">
            <a:spLocks noGrp="1"/>
          </p:cNvSpPr>
          <p:nvPr>
            <p:ph type="body" idx="1"/>
          </p:nvPr>
        </p:nvSpPr>
        <p:spPr>
          <a:xfrm>
            <a:off x="4724050" y="366050"/>
            <a:ext cx="4166400" cy="1359600"/>
          </a:xfrm>
          <a:prstGeom prst="rect">
            <a:avLst/>
          </a:prstGeom>
          <a:noFill/>
          <a:ln>
            <a:noFill/>
          </a:ln>
        </p:spPr>
        <p:txBody>
          <a:bodyPr spcFirstLastPara="1" wrap="square" lIns="91425" tIns="91425" rIns="91425" bIns="91425" anchor="t" anchorCtr="0">
            <a:normAutofit fontScale="92500" lnSpcReduction="20000"/>
          </a:bodyPr>
          <a:lstStyle/>
          <a:p>
            <a:pPr marL="0" lvl="0" indent="0" algn="l" rtl="0">
              <a:lnSpc>
                <a:spcPct val="105000"/>
              </a:lnSpc>
              <a:spcBef>
                <a:spcPts val="1200"/>
              </a:spcBef>
              <a:spcAft>
                <a:spcPts val="0"/>
              </a:spcAft>
              <a:buNone/>
            </a:pPr>
            <a:r>
              <a:rPr lang="en"/>
              <a:t>A healthy group strikes a balance between “process” and “product” interests. If there is too much emphasis on process, participants can grow frustrated that no progress is being made— that they are “meeting to meet,” that they are unnecessarily deferring decision making and action.</a:t>
            </a:r>
            <a:endParaRPr/>
          </a:p>
          <a:p>
            <a:pPr marL="457200" lvl="0" indent="0" algn="l" rtl="0">
              <a:lnSpc>
                <a:spcPct val="105000"/>
              </a:lnSpc>
              <a:spcBef>
                <a:spcPts val="1200"/>
              </a:spcBef>
              <a:spcAft>
                <a:spcPts val="1200"/>
              </a:spcAft>
              <a:buNone/>
            </a:pPr>
            <a:endParaRPr/>
          </a:p>
        </p:txBody>
      </p:sp>
      <p:sp>
        <p:nvSpPr>
          <p:cNvPr id="224" name="Google Shape;224;g2a24ce778ce_0_57"/>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Handout #9</a:t>
            </a:r>
            <a:endParaRPr/>
          </a:p>
          <a:p>
            <a:pPr marL="0" lvl="0" indent="0" algn="l"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r>
              <a:rPr lang="en"/>
              <a:t>Balancing Process </a:t>
            </a:r>
            <a:endParaRPr/>
          </a:p>
          <a:p>
            <a:pPr marL="0" lvl="0" indent="0" algn="ctr" rtl="0">
              <a:lnSpc>
                <a:spcPct val="100000"/>
              </a:lnSpc>
              <a:spcBef>
                <a:spcPts val="0"/>
              </a:spcBef>
              <a:spcAft>
                <a:spcPts val="0"/>
              </a:spcAft>
              <a:buSzPct val="100000"/>
              <a:buNone/>
            </a:pPr>
            <a:r>
              <a:rPr lang="en"/>
              <a:t>and </a:t>
            </a:r>
            <a:endParaRPr/>
          </a:p>
          <a:p>
            <a:pPr marL="0" lvl="0" indent="0" algn="ctr" rtl="0">
              <a:lnSpc>
                <a:spcPct val="100000"/>
              </a:lnSpc>
              <a:spcBef>
                <a:spcPts val="0"/>
              </a:spcBef>
              <a:spcAft>
                <a:spcPts val="0"/>
              </a:spcAft>
              <a:buSzPct val="100000"/>
              <a:buNone/>
            </a:pPr>
            <a:r>
              <a:rPr lang="en"/>
              <a:t>Product Interests</a:t>
            </a:r>
            <a:endParaRPr/>
          </a:p>
          <a:p>
            <a:pPr marL="0" lvl="0" indent="0" algn="ctr"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br>
              <a:rPr lang="en"/>
            </a:br>
            <a:br>
              <a:rPr lang="en"/>
            </a:br>
            <a:endParaRPr/>
          </a:p>
        </p:txBody>
      </p:sp>
      <p:pic>
        <p:nvPicPr>
          <p:cNvPr id="225" name="Google Shape;225;g2a24ce778ce_0_57"/>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226" name="Google Shape;226;g2a24ce778ce_0_57"/>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
        <p:nvSpPr>
          <p:cNvPr id="227" name="Google Shape;227;g2a24ce778ce_0_57"/>
          <p:cNvSpPr txBox="1"/>
          <p:nvPr/>
        </p:nvSpPr>
        <p:spPr>
          <a:xfrm>
            <a:off x="4724050" y="1441650"/>
            <a:ext cx="4406100" cy="3170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solidFill>
                  <a:schemeClr val="dk2"/>
                </a:solidFill>
                <a:latin typeface="Roboto"/>
                <a:ea typeface="Roboto"/>
                <a:cs typeface="Roboto"/>
                <a:sym typeface="Roboto"/>
              </a:rPr>
              <a:t>Process People: </a:t>
            </a:r>
            <a:r>
              <a:rPr lang="en" sz="1300">
                <a:solidFill>
                  <a:schemeClr val="dk2"/>
                </a:solidFill>
                <a:latin typeface="Roboto"/>
                <a:ea typeface="Roboto"/>
                <a:cs typeface="Roboto"/>
                <a:sym typeface="Roboto"/>
              </a:rPr>
              <a:t>“We Try Harder” Process people tend to concentrate on group interaction and dynamics. Process people are engaged in the way the group conducts its work and the interaction among participants. </a:t>
            </a:r>
            <a:endParaRPr sz="1300">
              <a:solidFill>
                <a:schemeClr val="dk2"/>
              </a:solidFill>
              <a:latin typeface="Roboto"/>
              <a:ea typeface="Roboto"/>
              <a:cs typeface="Roboto"/>
              <a:sym typeface="Roboto"/>
            </a:endParaRPr>
          </a:p>
          <a:p>
            <a:pPr marL="0" lvl="0" indent="0" algn="l" rtl="0">
              <a:spcBef>
                <a:spcPts val="0"/>
              </a:spcBef>
              <a:spcAft>
                <a:spcPts val="0"/>
              </a:spcAft>
              <a:buNone/>
            </a:pPr>
            <a:endParaRPr sz="1300">
              <a:solidFill>
                <a:schemeClr val="dk2"/>
              </a:solidFill>
              <a:latin typeface="Roboto"/>
              <a:ea typeface="Roboto"/>
              <a:cs typeface="Roboto"/>
              <a:sym typeface="Roboto"/>
            </a:endParaRPr>
          </a:p>
          <a:p>
            <a:pPr marL="457200" lvl="0" indent="-304800" algn="l" rtl="0">
              <a:spcBef>
                <a:spcPts val="0"/>
              </a:spcBef>
              <a:spcAft>
                <a:spcPts val="0"/>
              </a:spcAft>
              <a:buSzPts val="1200"/>
              <a:buChar char="●"/>
            </a:pPr>
            <a:r>
              <a:rPr lang="en" sz="1300">
                <a:solidFill>
                  <a:schemeClr val="dk2"/>
                </a:solidFill>
                <a:latin typeface="Roboto"/>
                <a:ea typeface="Roboto"/>
                <a:cs typeface="Roboto"/>
                <a:sym typeface="Roboto"/>
              </a:rPr>
              <a:t>Process people’s interest in group interaction can focus on the following: </a:t>
            </a:r>
            <a:endParaRPr sz="1300">
              <a:solidFill>
                <a:schemeClr val="dk2"/>
              </a:solidFill>
              <a:latin typeface="Roboto"/>
              <a:ea typeface="Roboto"/>
              <a:cs typeface="Roboto"/>
              <a:sym typeface="Roboto"/>
            </a:endParaRPr>
          </a:p>
          <a:p>
            <a:pPr marL="457200" lvl="0" indent="-304800" algn="l" rtl="0">
              <a:spcBef>
                <a:spcPts val="0"/>
              </a:spcBef>
              <a:spcAft>
                <a:spcPts val="0"/>
              </a:spcAft>
              <a:buSzPts val="1200"/>
              <a:buChar char="●"/>
            </a:pPr>
            <a:r>
              <a:rPr lang="en" sz="1300">
                <a:solidFill>
                  <a:schemeClr val="dk2"/>
                </a:solidFill>
                <a:latin typeface="Roboto"/>
                <a:ea typeface="Roboto"/>
                <a:cs typeface="Roboto"/>
                <a:sym typeface="Roboto"/>
              </a:rPr>
              <a:t>Setting and maintaining group norms for discussion </a:t>
            </a:r>
            <a:endParaRPr sz="1300">
              <a:solidFill>
                <a:schemeClr val="dk2"/>
              </a:solidFill>
              <a:latin typeface="Roboto"/>
              <a:ea typeface="Roboto"/>
              <a:cs typeface="Roboto"/>
              <a:sym typeface="Roboto"/>
            </a:endParaRPr>
          </a:p>
          <a:p>
            <a:pPr marL="457200" lvl="0" indent="-304800" algn="l" rtl="0">
              <a:spcBef>
                <a:spcPts val="0"/>
              </a:spcBef>
              <a:spcAft>
                <a:spcPts val="0"/>
              </a:spcAft>
              <a:buSzPts val="1200"/>
              <a:buChar char="●"/>
            </a:pPr>
            <a:r>
              <a:rPr lang="en" sz="1300">
                <a:solidFill>
                  <a:schemeClr val="dk2"/>
                </a:solidFill>
                <a:latin typeface="Roboto"/>
                <a:ea typeface="Roboto"/>
                <a:cs typeface="Roboto"/>
                <a:sym typeface="Roboto"/>
              </a:rPr>
              <a:t>Ensuring that all team members participate in group discussions</a:t>
            </a:r>
            <a:endParaRPr sz="1300">
              <a:solidFill>
                <a:schemeClr val="dk2"/>
              </a:solidFill>
              <a:latin typeface="Roboto"/>
              <a:ea typeface="Roboto"/>
              <a:cs typeface="Roboto"/>
              <a:sym typeface="Roboto"/>
            </a:endParaRPr>
          </a:p>
          <a:p>
            <a:pPr marL="457200" lvl="0" indent="-304800" algn="l" rtl="0">
              <a:spcBef>
                <a:spcPts val="0"/>
              </a:spcBef>
              <a:spcAft>
                <a:spcPts val="0"/>
              </a:spcAft>
              <a:buSzPts val="1200"/>
              <a:buChar char="●"/>
            </a:pPr>
            <a:r>
              <a:rPr lang="en" sz="1300">
                <a:solidFill>
                  <a:schemeClr val="dk2"/>
                </a:solidFill>
                <a:latin typeface="Roboto"/>
                <a:ea typeface="Roboto"/>
                <a:cs typeface="Roboto"/>
                <a:sym typeface="Roboto"/>
              </a:rPr>
              <a:t>Ensuring fairness in decision making </a:t>
            </a:r>
            <a:endParaRPr sz="1300">
              <a:solidFill>
                <a:schemeClr val="dk2"/>
              </a:solidFill>
              <a:latin typeface="Roboto"/>
              <a:ea typeface="Roboto"/>
              <a:cs typeface="Roboto"/>
              <a:sym typeface="Roboto"/>
            </a:endParaRPr>
          </a:p>
          <a:p>
            <a:pPr marL="457200" lvl="0" indent="-304800" algn="l" rtl="0">
              <a:spcBef>
                <a:spcPts val="0"/>
              </a:spcBef>
              <a:spcAft>
                <a:spcPts val="0"/>
              </a:spcAft>
              <a:buSzPts val="1200"/>
              <a:buChar char="●"/>
            </a:pPr>
            <a:r>
              <a:rPr lang="en" sz="1300">
                <a:solidFill>
                  <a:schemeClr val="dk2"/>
                </a:solidFill>
                <a:latin typeface="Roboto"/>
                <a:ea typeface="Roboto"/>
                <a:cs typeface="Roboto"/>
                <a:sym typeface="Roboto"/>
              </a:rPr>
              <a:t>Making research available to increase information that the group needs to make decisions </a:t>
            </a:r>
            <a:endParaRPr sz="1300">
              <a:solidFill>
                <a:schemeClr val="dk2"/>
              </a:solidFill>
              <a:latin typeface="Roboto"/>
              <a:ea typeface="Roboto"/>
              <a:cs typeface="Roboto"/>
              <a:sym typeface="Roboto"/>
            </a:endParaRPr>
          </a:p>
          <a:p>
            <a:pPr marL="0" lvl="0" indent="0" algn="l" rtl="0">
              <a:spcBef>
                <a:spcPts val="0"/>
              </a:spcBef>
              <a:spcAft>
                <a:spcPts val="0"/>
              </a:spcAft>
              <a:buNone/>
            </a:pPr>
            <a:endParaRPr sz="1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g2a24ce778ce_0_68"/>
          <p:cNvSpPr txBox="1">
            <a:spLocks noGrp="1"/>
          </p:cNvSpPr>
          <p:nvPr>
            <p:ph type="body" idx="1"/>
          </p:nvPr>
        </p:nvSpPr>
        <p:spPr>
          <a:xfrm>
            <a:off x="4724050" y="366050"/>
            <a:ext cx="4166400" cy="1359600"/>
          </a:xfrm>
          <a:prstGeom prst="rect">
            <a:avLst/>
          </a:prstGeom>
          <a:noFill/>
          <a:ln>
            <a:noFill/>
          </a:ln>
        </p:spPr>
        <p:txBody>
          <a:bodyPr spcFirstLastPara="1" wrap="square" lIns="91425" tIns="91425" rIns="91425" bIns="91425" anchor="t" anchorCtr="0">
            <a:normAutofit fontScale="92500" lnSpcReduction="20000"/>
          </a:bodyPr>
          <a:lstStyle/>
          <a:p>
            <a:pPr marL="0" lvl="0" indent="0" algn="l" rtl="0">
              <a:lnSpc>
                <a:spcPct val="105000"/>
              </a:lnSpc>
              <a:spcBef>
                <a:spcPts val="1200"/>
              </a:spcBef>
              <a:spcAft>
                <a:spcPts val="0"/>
              </a:spcAft>
              <a:buNone/>
            </a:pPr>
            <a:r>
              <a:rPr lang="en"/>
              <a:t>A healthy group strikes a balance between “process” and “product” interests. If there is too much emphasis on process, participants can grow frustrated that no progress is being made— that they are “meeting to meet,” that they are unnecessarily deferring decision making and action.</a:t>
            </a:r>
            <a:endParaRPr/>
          </a:p>
          <a:p>
            <a:pPr marL="457200" lvl="0" indent="0" algn="l" rtl="0">
              <a:lnSpc>
                <a:spcPct val="105000"/>
              </a:lnSpc>
              <a:spcBef>
                <a:spcPts val="1200"/>
              </a:spcBef>
              <a:spcAft>
                <a:spcPts val="1200"/>
              </a:spcAft>
              <a:buNone/>
            </a:pPr>
            <a:endParaRPr/>
          </a:p>
        </p:txBody>
      </p:sp>
      <p:sp>
        <p:nvSpPr>
          <p:cNvPr id="233" name="Google Shape;233;g2a24ce778ce_0_68"/>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Handout #9</a:t>
            </a:r>
            <a:endParaRPr/>
          </a:p>
          <a:p>
            <a:pPr marL="0" lvl="0" indent="0" algn="l"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r>
              <a:rPr lang="en"/>
              <a:t>Balancing Process </a:t>
            </a:r>
            <a:endParaRPr/>
          </a:p>
          <a:p>
            <a:pPr marL="0" lvl="0" indent="0" algn="ctr" rtl="0">
              <a:lnSpc>
                <a:spcPct val="100000"/>
              </a:lnSpc>
              <a:spcBef>
                <a:spcPts val="0"/>
              </a:spcBef>
              <a:spcAft>
                <a:spcPts val="0"/>
              </a:spcAft>
              <a:buSzPct val="100000"/>
              <a:buNone/>
            </a:pPr>
            <a:r>
              <a:rPr lang="en"/>
              <a:t>and </a:t>
            </a:r>
            <a:endParaRPr/>
          </a:p>
          <a:p>
            <a:pPr marL="0" lvl="0" indent="0" algn="ctr" rtl="0">
              <a:lnSpc>
                <a:spcPct val="100000"/>
              </a:lnSpc>
              <a:spcBef>
                <a:spcPts val="0"/>
              </a:spcBef>
              <a:spcAft>
                <a:spcPts val="0"/>
              </a:spcAft>
              <a:buSzPct val="100000"/>
              <a:buNone/>
            </a:pPr>
            <a:r>
              <a:rPr lang="en"/>
              <a:t>Product Interests</a:t>
            </a:r>
            <a:endParaRPr/>
          </a:p>
          <a:p>
            <a:pPr marL="0" lvl="0" indent="0" algn="ctr" rtl="0">
              <a:lnSpc>
                <a:spcPct val="100000"/>
              </a:lnSpc>
              <a:spcBef>
                <a:spcPts val="0"/>
              </a:spcBef>
              <a:spcAft>
                <a:spcPts val="0"/>
              </a:spcAft>
              <a:buSzPct val="100000"/>
              <a:buNone/>
            </a:pPr>
            <a:endParaRPr/>
          </a:p>
          <a:p>
            <a:pPr marL="0" lvl="0" indent="0" algn="ctr"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br>
              <a:rPr lang="en"/>
            </a:br>
            <a:br>
              <a:rPr lang="en"/>
            </a:br>
            <a:endParaRPr/>
          </a:p>
        </p:txBody>
      </p:sp>
      <p:pic>
        <p:nvPicPr>
          <p:cNvPr id="234" name="Google Shape;234;g2a24ce778ce_0_68"/>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235" name="Google Shape;235;g2a24ce778ce_0_68"/>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
        <p:nvSpPr>
          <p:cNvPr id="236" name="Google Shape;236;g2a24ce778ce_0_68"/>
          <p:cNvSpPr txBox="1"/>
          <p:nvPr/>
        </p:nvSpPr>
        <p:spPr>
          <a:xfrm>
            <a:off x="4520475" y="1361975"/>
            <a:ext cx="4406100" cy="2586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None/>
            </a:pPr>
            <a:r>
              <a:rPr lang="en" sz="1300" b="1">
                <a:solidFill>
                  <a:schemeClr val="dk2"/>
                </a:solidFill>
                <a:latin typeface="Roboto"/>
                <a:ea typeface="Roboto"/>
                <a:cs typeface="Roboto"/>
                <a:sym typeface="Roboto"/>
              </a:rPr>
              <a:t>Product People: </a:t>
            </a:r>
            <a:r>
              <a:rPr lang="en" sz="1300">
                <a:solidFill>
                  <a:schemeClr val="dk2"/>
                </a:solidFill>
                <a:latin typeface="Roboto"/>
                <a:ea typeface="Roboto"/>
                <a:cs typeface="Roboto"/>
                <a:sym typeface="Roboto"/>
              </a:rPr>
              <a:t>“Just Do It” Product people are attuned to accomplishing objectives. Product people are engaged in what the group does and when it does it. </a:t>
            </a:r>
            <a:endParaRPr sz="1300">
              <a:solidFill>
                <a:schemeClr val="dk2"/>
              </a:solidFill>
              <a:latin typeface="Roboto"/>
              <a:ea typeface="Roboto"/>
              <a:cs typeface="Roboto"/>
              <a:sym typeface="Roboto"/>
            </a:endParaRPr>
          </a:p>
          <a:p>
            <a:pPr marL="0" marR="0" lvl="0" indent="0" algn="l" rtl="0">
              <a:lnSpc>
                <a:spcPct val="100000"/>
              </a:lnSpc>
              <a:spcBef>
                <a:spcPts val="0"/>
              </a:spcBef>
              <a:spcAft>
                <a:spcPts val="0"/>
              </a:spcAft>
              <a:buNone/>
            </a:pPr>
            <a:endParaRPr sz="1300" b="1">
              <a:solidFill>
                <a:schemeClr val="dk2"/>
              </a:solidFill>
              <a:latin typeface="Roboto"/>
              <a:ea typeface="Roboto"/>
              <a:cs typeface="Roboto"/>
              <a:sym typeface="Roboto"/>
            </a:endParaRPr>
          </a:p>
          <a:p>
            <a:pPr marL="0" marR="0" lvl="0" indent="0" algn="l" rtl="0">
              <a:lnSpc>
                <a:spcPct val="100000"/>
              </a:lnSpc>
              <a:spcBef>
                <a:spcPts val="0"/>
              </a:spcBef>
              <a:spcAft>
                <a:spcPts val="0"/>
              </a:spcAft>
              <a:buNone/>
            </a:pPr>
            <a:r>
              <a:rPr lang="en" sz="1300" b="1">
                <a:solidFill>
                  <a:schemeClr val="dk2"/>
                </a:solidFill>
                <a:latin typeface="Roboto"/>
                <a:ea typeface="Roboto"/>
                <a:cs typeface="Roboto"/>
                <a:sym typeface="Roboto"/>
              </a:rPr>
              <a:t>Product people’s interest in completing group objectives can focus on the following: </a:t>
            </a:r>
            <a:endParaRPr sz="1300" b="1">
              <a:solidFill>
                <a:schemeClr val="dk2"/>
              </a:solidFill>
              <a:latin typeface="Roboto"/>
              <a:ea typeface="Roboto"/>
              <a:cs typeface="Roboto"/>
              <a:sym typeface="Roboto"/>
            </a:endParaRPr>
          </a:p>
          <a:p>
            <a:pPr marL="457200" marR="0" lvl="0" indent="-311150" algn="l" rtl="0">
              <a:lnSpc>
                <a:spcPct val="100000"/>
              </a:lnSpc>
              <a:spcBef>
                <a:spcPts val="0"/>
              </a:spcBef>
              <a:spcAft>
                <a:spcPts val="0"/>
              </a:spcAft>
              <a:buClr>
                <a:schemeClr val="dk2"/>
              </a:buClr>
              <a:buSzPts val="1300"/>
              <a:buFont typeface="Roboto"/>
              <a:buChar char="●"/>
            </a:pPr>
            <a:r>
              <a:rPr lang="en" sz="1300">
                <a:solidFill>
                  <a:schemeClr val="dk2"/>
                </a:solidFill>
                <a:latin typeface="Roboto"/>
                <a:ea typeface="Roboto"/>
                <a:cs typeface="Roboto"/>
                <a:sym typeface="Roboto"/>
              </a:rPr>
              <a:t>Initiating a project or course of action </a:t>
            </a:r>
            <a:endParaRPr sz="1300">
              <a:solidFill>
                <a:schemeClr val="dk2"/>
              </a:solidFill>
              <a:latin typeface="Roboto"/>
              <a:ea typeface="Roboto"/>
              <a:cs typeface="Roboto"/>
              <a:sym typeface="Roboto"/>
            </a:endParaRPr>
          </a:p>
          <a:p>
            <a:pPr marL="457200" marR="0" lvl="0" indent="-311150" algn="l" rtl="0">
              <a:lnSpc>
                <a:spcPct val="100000"/>
              </a:lnSpc>
              <a:spcBef>
                <a:spcPts val="0"/>
              </a:spcBef>
              <a:spcAft>
                <a:spcPts val="0"/>
              </a:spcAft>
              <a:buClr>
                <a:schemeClr val="dk2"/>
              </a:buClr>
              <a:buSzPts val="1300"/>
              <a:buFont typeface="Roboto"/>
              <a:buChar char="●"/>
            </a:pPr>
            <a:r>
              <a:rPr lang="en" sz="1300">
                <a:solidFill>
                  <a:schemeClr val="dk2"/>
                </a:solidFill>
                <a:latin typeface="Roboto"/>
                <a:ea typeface="Roboto"/>
                <a:cs typeface="Roboto"/>
                <a:sym typeface="Roboto"/>
              </a:rPr>
              <a:t>Defining specific tasks, delegating work, and developing deadlines </a:t>
            </a:r>
            <a:endParaRPr sz="1300">
              <a:solidFill>
                <a:schemeClr val="dk2"/>
              </a:solidFill>
              <a:latin typeface="Roboto"/>
              <a:ea typeface="Roboto"/>
              <a:cs typeface="Roboto"/>
              <a:sym typeface="Roboto"/>
            </a:endParaRPr>
          </a:p>
          <a:p>
            <a:pPr marL="457200" marR="0" lvl="0" indent="-311150" algn="l" rtl="0">
              <a:lnSpc>
                <a:spcPct val="100000"/>
              </a:lnSpc>
              <a:spcBef>
                <a:spcPts val="0"/>
              </a:spcBef>
              <a:spcAft>
                <a:spcPts val="0"/>
              </a:spcAft>
              <a:buClr>
                <a:schemeClr val="dk2"/>
              </a:buClr>
              <a:buSzPts val="1300"/>
              <a:buFont typeface="Roboto"/>
              <a:buChar char="●"/>
            </a:pPr>
            <a:r>
              <a:rPr lang="en" sz="1300">
                <a:solidFill>
                  <a:schemeClr val="dk2"/>
                </a:solidFill>
                <a:latin typeface="Roboto"/>
                <a:ea typeface="Roboto"/>
                <a:cs typeface="Roboto"/>
                <a:sym typeface="Roboto"/>
              </a:rPr>
              <a:t>Proposing options to promote decision making </a:t>
            </a:r>
            <a:endParaRPr sz="1300">
              <a:solidFill>
                <a:schemeClr val="dk2"/>
              </a:solidFill>
              <a:latin typeface="Roboto"/>
              <a:ea typeface="Roboto"/>
              <a:cs typeface="Roboto"/>
              <a:sym typeface="Roboto"/>
            </a:endParaRPr>
          </a:p>
          <a:p>
            <a:pPr marL="457200" marR="0" lvl="0" indent="-311150" algn="l" rtl="0">
              <a:lnSpc>
                <a:spcPct val="100000"/>
              </a:lnSpc>
              <a:spcBef>
                <a:spcPts val="0"/>
              </a:spcBef>
              <a:spcAft>
                <a:spcPts val="0"/>
              </a:spcAft>
              <a:buClr>
                <a:schemeClr val="dk2"/>
              </a:buClr>
              <a:buSzPts val="1300"/>
              <a:buFont typeface="Roboto"/>
              <a:buChar char="●"/>
            </a:pPr>
            <a:r>
              <a:rPr lang="en" sz="1300">
                <a:solidFill>
                  <a:schemeClr val="dk2"/>
                </a:solidFill>
                <a:latin typeface="Roboto"/>
                <a:ea typeface="Roboto"/>
                <a:cs typeface="Roboto"/>
                <a:sym typeface="Roboto"/>
              </a:rPr>
              <a:t>Celebrating accomplishments</a:t>
            </a:r>
            <a:endParaRPr sz="1300">
              <a:solidFill>
                <a:schemeClr val="dk2"/>
              </a:solidFill>
              <a:latin typeface="Roboto"/>
              <a:ea typeface="Roboto"/>
              <a:cs typeface="Roboto"/>
              <a:sym typeface="Roboto"/>
            </a:endParaRPr>
          </a:p>
          <a:p>
            <a:pPr marL="0" marR="0" lvl="0" indent="0" algn="l" rtl="0">
              <a:lnSpc>
                <a:spcPct val="100000"/>
              </a:lnSpc>
              <a:spcBef>
                <a:spcPts val="0"/>
              </a:spcBef>
              <a:spcAft>
                <a:spcPts val="0"/>
              </a:spcAft>
              <a:buNone/>
            </a:pPr>
            <a:endParaRPr sz="1300" b="1">
              <a:solidFill>
                <a:schemeClr val="dk2"/>
              </a:solidFill>
              <a:latin typeface="Roboto"/>
              <a:ea typeface="Roboto"/>
              <a:cs typeface="Roboto"/>
              <a:sym typeface="Roboto"/>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7"/>
          <p:cNvSpPr txBox="1">
            <a:spLocks noGrp="1"/>
          </p:cNvSpPr>
          <p:nvPr>
            <p:ph type="title"/>
          </p:nvPr>
        </p:nvSpPr>
        <p:spPr>
          <a:xfrm>
            <a:off x="377350" y="2307100"/>
            <a:ext cx="8520600" cy="1282500"/>
          </a:xfrm>
          <a:prstGeom prst="rect">
            <a:avLst/>
          </a:prstGeom>
          <a:noFill/>
          <a:ln>
            <a:noFill/>
          </a:ln>
        </p:spPr>
        <p:txBody>
          <a:bodyPr spcFirstLastPara="1" wrap="square" lIns="91425" tIns="91425" rIns="91425" bIns="91425" anchor="t" anchorCtr="0">
            <a:normAutofit fontScale="90000"/>
          </a:bodyPr>
          <a:lstStyle/>
          <a:p>
            <a:pPr marL="457200" lvl="0" indent="-317182" algn="l" rtl="0">
              <a:lnSpc>
                <a:spcPct val="100000"/>
              </a:lnSpc>
              <a:spcBef>
                <a:spcPts val="0"/>
              </a:spcBef>
              <a:spcAft>
                <a:spcPts val="0"/>
              </a:spcAft>
              <a:buSzPct val="100000"/>
              <a:buFont typeface="Roboto"/>
              <a:buAutoNum type="arabicPeriod"/>
            </a:pPr>
            <a:r>
              <a:rPr lang="en" sz="1550">
                <a:latin typeface="Roboto"/>
                <a:ea typeface="Roboto"/>
                <a:cs typeface="Roboto"/>
                <a:sym typeface="Roboto"/>
              </a:rPr>
              <a:t>Know and understand your personality and experiences and what shapes your beliefs and opinions.</a:t>
            </a:r>
            <a:endParaRPr sz="1550">
              <a:latin typeface="Roboto"/>
              <a:ea typeface="Roboto"/>
              <a:cs typeface="Roboto"/>
              <a:sym typeface="Roboto"/>
            </a:endParaRPr>
          </a:p>
          <a:p>
            <a:pPr marL="457200" lvl="0" indent="0" algn="l" rtl="0">
              <a:lnSpc>
                <a:spcPct val="100000"/>
              </a:lnSpc>
              <a:spcBef>
                <a:spcPts val="0"/>
              </a:spcBef>
              <a:spcAft>
                <a:spcPts val="0"/>
              </a:spcAft>
              <a:buNone/>
            </a:pPr>
            <a:endParaRPr sz="1550">
              <a:latin typeface="Roboto"/>
              <a:ea typeface="Roboto"/>
              <a:cs typeface="Roboto"/>
              <a:sym typeface="Roboto"/>
            </a:endParaRPr>
          </a:p>
          <a:p>
            <a:pPr marL="457200" lvl="0" indent="-317182" algn="l" rtl="0">
              <a:lnSpc>
                <a:spcPct val="100000"/>
              </a:lnSpc>
              <a:spcBef>
                <a:spcPts val="0"/>
              </a:spcBef>
              <a:spcAft>
                <a:spcPts val="0"/>
              </a:spcAft>
              <a:buSzPct val="100000"/>
              <a:buFont typeface="Roboto"/>
              <a:buAutoNum type="arabicPeriod"/>
            </a:pPr>
            <a:r>
              <a:rPr lang="en" sz="1550">
                <a:latin typeface="Roboto"/>
                <a:ea typeface="Roboto"/>
                <a:cs typeface="Roboto"/>
                <a:sym typeface="Roboto"/>
              </a:rPr>
              <a:t>Get to know the people you are working and making decisions with. </a:t>
            </a:r>
            <a:endParaRPr sz="1550">
              <a:latin typeface="Roboto"/>
              <a:ea typeface="Roboto"/>
              <a:cs typeface="Roboto"/>
              <a:sym typeface="Roboto"/>
            </a:endParaRPr>
          </a:p>
          <a:p>
            <a:pPr marL="457200" lvl="0" indent="0" algn="l" rtl="0">
              <a:lnSpc>
                <a:spcPct val="100000"/>
              </a:lnSpc>
              <a:spcBef>
                <a:spcPts val="0"/>
              </a:spcBef>
              <a:spcAft>
                <a:spcPts val="0"/>
              </a:spcAft>
              <a:buNone/>
            </a:pPr>
            <a:endParaRPr sz="1550">
              <a:latin typeface="Roboto"/>
              <a:ea typeface="Roboto"/>
              <a:cs typeface="Roboto"/>
              <a:sym typeface="Roboto"/>
            </a:endParaRPr>
          </a:p>
          <a:p>
            <a:pPr marL="457200" lvl="0" indent="-317182" algn="l" rtl="0">
              <a:lnSpc>
                <a:spcPct val="100000"/>
              </a:lnSpc>
              <a:spcBef>
                <a:spcPts val="0"/>
              </a:spcBef>
              <a:spcAft>
                <a:spcPts val="0"/>
              </a:spcAft>
              <a:buSzPct val="100000"/>
              <a:buFont typeface="Roboto"/>
              <a:buAutoNum type="arabicPeriod"/>
            </a:pPr>
            <a:r>
              <a:rPr lang="en" sz="1550">
                <a:latin typeface="Roboto"/>
                <a:ea typeface="Roboto"/>
                <a:cs typeface="Roboto"/>
                <a:sym typeface="Roboto"/>
              </a:rPr>
              <a:t>What is their personality type, culture, experiences, etc?</a:t>
            </a:r>
            <a:endParaRPr sz="1550">
              <a:latin typeface="Roboto"/>
              <a:ea typeface="Roboto"/>
              <a:cs typeface="Roboto"/>
              <a:sym typeface="Roboto"/>
            </a:endParaRPr>
          </a:p>
          <a:p>
            <a:pPr marL="0" lvl="0" indent="0" algn="l" rtl="0">
              <a:lnSpc>
                <a:spcPct val="100000"/>
              </a:lnSpc>
              <a:spcBef>
                <a:spcPts val="0"/>
              </a:spcBef>
              <a:spcAft>
                <a:spcPts val="0"/>
              </a:spcAft>
              <a:buSzPct val="285714"/>
              <a:buNone/>
            </a:pPr>
            <a:endParaRPr sz="1400">
              <a:solidFill>
                <a:schemeClr val="dk1"/>
              </a:solidFill>
              <a:latin typeface="Roboto"/>
              <a:ea typeface="Roboto"/>
              <a:cs typeface="Roboto"/>
              <a:sym typeface="Roboto"/>
            </a:endParaRPr>
          </a:p>
          <a:p>
            <a:pPr marL="0" lvl="0" indent="0" algn="l" rtl="0">
              <a:lnSpc>
                <a:spcPct val="100000"/>
              </a:lnSpc>
              <a:spcBef>
                <a:spcPts val="0"/>
              </a:spcBef>
              <a:spcAft>
                <a:spcPts val="0"/>
              </a:spcAft>
              <a:buSzPct val="111111"/>
              <a:buNone/>
            </a:pPr>
            <a:endParaRPr/>
          </a:p>
          <a:p>
            <a:pPr marL="0" lvl="0" indent="0" algn="l" rtl="0">
              <a:lnSpc>
                <a:spcPct val="100000"/>
              </a:lnSpc>
              <a:spcBef>
                <a:spcPts val="0"/>
              </a:spcBef>
              <a:spcAft>
                <a:spcPts val="0"/>
              </a:spcAft>
              <a:buSzPct val="111111"/>
              <a:buNone/>
            </a:pPr>
            <a:endParaRPr/>
          </a:p>
        </p:txBody>
      </p:sp>
      <p:pic>
        <p:nvPicPr>
          <p:cNvPr id="242" name="Google Shape;242;p7"/>
          <p:cNvPicPr preferRelativeResize="0"/>
          <p:nvPr/>
        </p:nvPicPr>
        <p:blipFill rotWithShape="1">
          <a:blip r:embed="rId3">
            <a:alphaModFix/>
          </a:blip>
          <a:srcRect/>
          <a:stretch/>
        </p:blipFill>
        <p:spPr>
          <a:xfrm>
            <a:off x="7326650" y="4287225"/>
            <a:ext cx="1735700" cy="856275"/>
          </a:xfrm>
          <a:prstGeom prst="rect">
            <a:avLst/>
          </a:prstGeom>
          <a:noFill/>
          <a:ln>
            <a:noFill/>
          </a:ln>
        </p:spPr>
      </p:pic>
      <p:sp>
        <p:nvSpPr>
          <p:cNvPr id="243" name="Google Shape;243;p7"/>
          <p:cNvSpPr txBox="1"/>
          <p:nvPr/>
        </p:nvSpPr>
        <p:spPr>
          <a:xfrm>
            <a:off x="6754600" y="4641625"/>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
        <p:nvSpPr>
          <p:cNvPr id="244" name="Google Shape;244;p7"/>
          <p:cNvSpPr txBox="1"/>
          <p:nvPr/>
        </p:nvSpPr>
        <p:spPr>
          <a:xfrm>
            <a:off x="405400" y="302075"/>
            <a:ext cx="8492400" cy="2047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800"/>
              <a:buFont typeface="Arial"/>
              <a:buNone/>
            </a:pPr>
            <a:r>
              <a:rPr lang="en" sz="2800" b="1">
                <a:latin typeface="Roboto"/>
                <a:ea typeface="Roboto"/>
                <a:cs typeface="Roboto"/>
                <a:sym typeface="Roboto"/>
              </a:rPr>
              <a:t>Get to know and understand each other.</a:t>
            </a:r>
            <a:endParaRPr sz="2800" b="1">
              <a:latin typeface="Roboto"/>
              <a:ea typeface="Roboto"/>
              <a:cs typeface="Roboto"/>
              <a:sym typeface="Roboto"/>
            </a:endParaRPr>
          </a:p>
          <a:p>
            <a:pPr marL="0" lvl="0" indent="0" algn="l" rtl="0">
              <a:spcBef>
                <a:spcPts val="0"/>
              </a:spcBef>
              <a:spcAft>
                <a:spcPts val="0"/>
              </a:spcAft>
              <a:buClr>
                <a:srgbClr val="000000"/>
              </a:buClr>
              <a:buSzPts val="2800"/>
              <a:buFont typeface="Arial"/>
              <a:buNone/>
            </a:pPr>
            <a:endParaRPr sz="2800">
              <a:latin typeface="Merriweather"/>
              <a:ea typeface="Merriweather"/>
              <a:cs typeface="Merriweather"/>
              <a:sym typeface="Merriweather"/>
            </a:endParaRPr>
          </a:p>
          <a:p>
            <a:pPr marL="0" lvl="0" indent="0" algn="l" rtl="0">
              <a:spcBef>
                <a:spcPts val="0"/>
              </a:spcBef>
              <a:spcAft>
                <a:spcPts val="0"/>
              </a:spcAft>
              <a:buNone/>
            </a:pPr>
            <a:r>
              <a:rPr lang="en" sz="1300">
                <a:latin typeface="Roboto"/>
                <a:ea typeface="Roboto"/>
                <a:cs typeface="Roboto"/>
                <a:sym typeface="Roboto"/>
              </a:rPr>
              <a:t>The first area of misunderstanding can usually be addressed by having time for individuals</a:t>
            </a:r>
            <a:endParaRPr sz="1300">
              <a:latin typeface="Roboto"/>
              <a:ea typeface="Roboto"/>
              <a:cs typeface="Roboto"/>
              <a:sym typeface="Roboto"/>
            </a:endParaRPr>
          </a:p>
          <a:p>
            <a:pPr marL="0" lvl="0" indent="0" algn="l" rtl="0">
              <a:spcBef>
                <a:spcPts val="0"/>
              </a:spcBef>
              <a:spcAft>
                <a:spcPts val="0"/>
              </a:spcAft>
              <a:buNone/>
            </a:pPr>
            <a:r>
              <a:rPr lang="en" sz="1300">
                <a:latin typeface="Roboto"/>
                <a:ea typeface="Roboto"/>
                <a:cs typeface="Roboto"/>
                <a:sym typeface="Roboto"/>
              </a:rPr>
              <a:t>to get to know each other in a nonthreatening setting, having people express a personal</a:t>
            </a:r>
            <a:endParaRPr sz="1300">
              <a:latin typeface="Roboto"/>
              <a:ea typeface="Roboto"/>
              <a:cs typeface="Roboto"/>
              <a:sym typeface="Roboto"/>
            </a:endParaRPr>
          </a:p>
          <a:p>
            <a:pPr marL="0" lvl="0" indent="0" algn="l" rtl="0">
              <a:spcBef>
                <a:spcPts val="0"/>
              </a:spcBef>
              <a:spcAft>
                <a:spcPts val="0"/>
              </a:spcAft>
              <a:buNone/>
            </a:pPr>
            <a:r>
              <a:rPr lang="en" sz="1300">
                <a:latin typeface="Roboto"/>
                <a:ea typeface="Roboto"/>
                <a:cs typeface="Roboto"/>
                <a:sym typeface="Roboto"/>
              </a:rPr>
              <a:t>passion or interest they have and why, and last, acknowledging that individuals see the</a:t>
            </a:r>
            <a:endParaRPr sz="1300">
              <a:latin typeface="Roboto"/>
              <a:ea typeface="Roboto"/>
              <a:cs typeface="Roboto"/>
              <a:sym typeface="Roboto"/>
            </a:endParaRPr>
          </a:p>
          <a:p>
            <a:pPr marL="0" lvl="0" indent="0" algn="l" rtl="0">
              <a:spcBef>
                <a:spcPts val="0"/>
              </a:spcBef>
              <a:spcAft>
                <a:spcPts val="0"/>
              </a:spcAft>
              <a:buNone/>
            </a:pPr>
            <a:r>
              <a:rPr lang="en" sz="1300">
                <a:latin typeface="Roboto"/>
                <a:ea typeface="Roboto"/>
                <a:cs typeface="Roboto"/>
                <a:sym typeface="Roboto"/>
              </a:rPr>
              <a:t>world differently and that these differences are what adds to the richness of learning.</a:t>
            </a:r>
            <a:endParaRPr sz="1300">
              <a:latin typeface="Roboto"/>
              <a:ea typeface="Roboto"/>
              <a:cs typeface="Roboto"/>
              <a:sym typeface="Roboto"/>
            </a:endParaRPr>
          </a:p>
          <a:p>
            <a:pPr marL="0" lvl="0" indent="0" algn="l" rtl="0">
              <a:spcBef>
                <a:spcPts val="0"/>
              </a:spcBef>
              <a:spcAft>
                <a:spcPts val="0"/>
              </a:spcAft>
              <a:buNone/>
            </a:pPr>
            <a:endParaRPr sz="1300">
              <a:latin typeface="Roboto"/>
              <a:ea typeface="Roboto"/>
              <a:cs typeface="Roboto"/>
              <a:sym typeface="Roboto"/>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5"/>
          <p:cNvSpPr txBox="1">
            <a:spLocks noGrp="1"/>
          </p:cNvSpPr>
          <p:nvPr>
            <p:ph type="title"/>
          </p:nvPr>
        </p:nvSpPr>
        <p:spPr>
          <a:xfrm>
            <a:off x="358927" y="101175"/>
            <a:ext cx="8520600" cy="12825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br>
              <a:rPr lang="en"/>
            </a:br>
            <a:r>
              <a:rPr lang="en"/>
              <a:t>Making Group Decisions</a:t>
            </a:r>
            <a:endParaRPr/>
          </a:p>
          <a:p>
            <a:pPr marL="0" lvl="0" indent="0" algn="ctr" rtl="0">
              <a:lnSpc>
                <a:spcPct val="100000"/>
              </a:lnSpc>
              <a:spcBef>
                <a:spcPts val="0"/>
              </a:spcBef>
              <a:spcAft>
                <a:spcPts val="0"/>
              </a:spcAft>
              <a:buSzPct val="111111"/>
              <a:buNone/>
            </a:pPr>
            <a:endParaRPr/>
          </a:p>
          <a:p>
            <a:pPr marL="0" lvl="0" indent="0" algn="ctr" rtl="0">
              <a:lnSpc>
                <a:spcPct val="100000"/>
              </a:lnSpc>
              <a:spcBef>
                <a:spcPts val="0"/>
              </a:spcBef>
              <a:spcAft>
                <a:spcPts val="0"/>
              </a:spcAft>
              <a:buSzPct val="111111"/>
              <a:buNone/>
            </a:pPr>
            <a:br>
              <a:rPr lang="en"/>
            </a:br>
            <a:br>
              <a:rPr lang="en"/>
            </a:br>
            <a:r>
              <a:rPr lang="en"/>
              <a:t>Consensus Building Process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9"/>
          <p:cNvSpPr txBox="1">
            <a:spLocks noGrp="1"/>
          </p:cNvSpPr>
          <p:nvPr>
            <p:ph type="title"/>
          </p:nvPr>
        </p:nvSpPr>
        <p:spPr>
          <a:xfrm>
            <a:off x="311300" y="500925"/>
            <a:ext cx="3704400" cy="2049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Clr>
                <a:schemeClr val="lt1"/>
              </a:buClr>
              <a:buSzPts val="2800"/>
              <a:buNone/>
            </a:pPr>
            <a:r>
              <a:rPr lang="en"/>
              <a:t>Consensus </a:t>
            </a:r>
            <a:br>
              <a:rPr lang="en"/>
            </a:br>
            <a:r>
              <a:rPr lang="en"/>
              <a:t>Building </a:t>
            </a:r>
            <a:br>
              <a:rPr lang="en"/>
            </a:br>
            <a:r>
              <a:rPr lang="en"/>
              <a:t>Process</a:t>
            </a:r>
            <a:endParaRPr/>
          </a:p>
        </p:txBody>
      </p:sp>
      <p:sp>
        <p:nvSpPr>
          <p:cNvPr id="255" name="Google Shape;255;p29"/>
          <p:cNvSpPr txBox="1">
            <a:spLocks noGrp="1"/>
          </p:cNvSpPr>
          <p:nvPr>
            <p:ph type="body" idx="2"/>
          </p:nvPr>
        </p:nvSpPr>
        <p:spPr>
          <a:xfrm>
            <a:off x="4666100" y="500925"/>
            <a:ext cx="4167000" cy="45615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300"/>
              <a:buNone/>
            </a:pPr>
            <a:endParaRPr sz="1400" b="1"/>
          </a:p>
          <a:p>
            <a:pPr marL="457200" lvl="0" indent="-317500" algn="l" rtl="0">
              <a:lnSpc>
                <a:spcPct val="115000"/>
              </a:lnSpc>
              <a:spcBef>
                <a:spcPts val="0"/>
              </a:spcBef>
              <a:spcAft>
                <a:spcPts val="0"/>
              </a:spcAft>
              <a:buSzPts val="1400"/>
              <a:buChar char="●"/>
            </a:pPr>
            <a:r>
              <a:rPr lang="en" sz="1400" b="1"/>
              <a:t>Creates a more collaborative and less competitive  way to make a decision in a group.</a:t>
            </a:r>
            <a:endParaRPr sz="1400" b="1"/>
          </a:p>
          <a:p>
            <a:pPr marL="457200" lvl="0" indent="0" algn="l" rtl="0">
              <a:lnSpc>
                <a:spcPct val="115000"/>
              </a:lnSpc>
              <a:spcBef>
                <a:spcPts val="0"/>
              </a:spcBef>
              <a:spcAft>
                <a:spcPts val="0"/>
              </a:spcAft>
              <a:buNone/>
            </a:pPr>
            <a:endParaRPr sz="1400" b="1"/>
          </a:p>
          <a:p>
            <a:pPr marL="457200" lvl="0" indent="-317500" algn="l" rtl="0">
              <a:lnSpc>
                <a:spcPct val="115000"/>
              </a:lnSpc>
              <a:spcBef>
                <a:spcPts val="0"/>
              </a:spcBef>
              <a:spcAft>
                <a:spcPts val="0"/>
              </a:spcAft>
              <a:buSzPts val="1400"/>
              <a:buChar char="●"/>
            </a:pPr>
            <a:r>
              <a:rPr lang="en" sz="1400" b="1"/>
              <a:t>Individuals or groups who are in conflict are able to focus on identifying common concerns, shared values, and creative solutions, </a:t>
            </a:r>
            <a:endParaRPr sz="1400" b="1"/>
          </a:p>
          <a:p>
            <a:pPr marL="457200" lvl="0" indent="0" algn="l" rtl="0">
              <a:lnSpc>
                <a:spcPct val="115000"/>
              </a:lnSpc>
              <a:spcBef>
                <a:spcPts val="0"/>
              </a:spcBef>
              <a:spcAft>
                <a:spcPts val="0"/>
              </a:spcAft>
              <a:buNone/>
            </a:pPr>
            <a:endParaRPr sz="1400" b="1"/>
          </a:p>
          <a:p>
            <a:pPr marL="457200" lvl="0" indent="-317500" algn="l" rtl="0">
              <a:lnSpc>
                <a:spcPct val="115000"/>
              </a:lnSpc>
              <a:spcBef>
                <a:spcPts val="0"/>
              </a:spcBef>
              <a:spcAft>
                <a:spcPts val="0"/>
              </a:spcAft>
              <a:buSzPts val="1400"/>
              <a:buChar char="●"/>
            </a:pPr>
            <a:r>
              <a:rPr lang="en" sz="1400" b="1"/>
              <a:t>Based on communication and compromise</a:t>
            </a:r>
            <a:endParaRPr sz="1400" b="1"/>
          </a:p>
          <a:p>
            <a:pPr marL="457200" lvl="0" indent="0" algn="l" rtl="0">
              <a:lnSpc>
                <a:spcPct val="115000"/>
              </a:lnSpc>
              <a:spcBef>
                <a:spcPts val="0"/>
              </a:spcBef>
              <a:spcAft>
                <a:spcPts val="0"/>
              </a:spcAft>
              <a:buNone/>
            </a:pPr>
            <a:endParaRPr sz="1400" b="1"/>
          </a:p>
          <a:p>
            <a:pPr marL="457200" lvl="0" indent="-317500" algn="l" rtl="0">
              <a:lnSpc>
                <a:spcPct val="115000"/>
              </a:lnSpc>
              <a:spcBef>
                <a:spcPts val="0"/>
              </a:spcBef>
              <a:spcAft>
                <a:spcPts val="0"/>
              </a:spcAft>
              <a:buSzPts val="1400"/>
              <a:buChar char="●"/>
            </a:pPr>
            <a:r>
              <a:rPr lang="en" sz="1400" b="1"/>
              <a:t>Allows negotiations to guide us along the path from conflict to consensus</a:t>
            </a:r>
            <a:endParaRPr sz="1400"/>
          </a:p>
        </p:txBody>
      </p:sp>
      <p:sp>
        <p:nvSpPr>
          <p:cNvPr id="256" name="Google Shape;256;p29"/>
          <p:cNvSpPr txBox="1"/>
          <p:nvPr/>
        </p:nvSpPr>
        <p:spPr>
          <a:xfrm>
            <a:off x="123175" y="457495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Roboto"/>
                <a:ea typeface="Roboto"/>
                <a:cs typeface="Roboto"/>
                <a:sym typeface="Roboto"/>
              </a:rPr>
              <a:t>C </a:t>
            </a:r>
            <a:endParaRPr sz="1400" b="0" i="0" u="none" strike="noStrike" cap="none">
              <a:solidFill>
                <a:schemeClr val="lt1"/>
              </a:solidFill>
              <a:latin typeface="Roboto"/>
              <a:ea typeface="Roboto"/>
              <a:cs typeface="Roboto"/>
              <a:sym typeface="Roboto"/>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1"/>
          <p:cNvSpPr txBox="1">
            <a:spLocks noGrp="1"/>
          </p:cNvSpPr>
          <p:nvPr>
            <p:ph type="title"/>
          </p:nvPr>
        </p:nvSpPr>
        <p:spPr>
          <a:xfrm>
            <a:off x="481407" y="265255"/>
            <a:ext cx="8520600" cy="623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r>
              <a:rPr lang="en"/>
              <a:t>Effective Points of Negotiations</a:t>
            </a:r>
            <a:br>
              <a:rPr lang="en"/>
            </a:br>
            <a:r>
              <a:rPr lang="en"/>
              <a:t>Strategies</a:t>
            </a:r>
            <a:br>
              <a:rPr lang="en"/>
            </a:br>
            <a:endParaRPr/>
          </a:p>
        </p:txBody>
      </p:sp>
      <p:pic>
        <p:nvPicPr>
          <p:cNvPr id="262" name="Google Shape;262;p31"/>
          <p:cNvPicPr preferRelativeResize="0"/>
          <p:nvPr/>
        </p:nvPicPr>
        <p:blipFill rotWithShape="1">
          <a:blip r:embed="rId3">
            <a:alphaModFix/>
          </a:blip>
          <a:srcRect/>
          <a:stretch/>
        </p:blipFill>
        <p:spPr>
          <a:xfrm>
            <a:off x="7843101" y="4317439"/>
            <a:ext cx="1266174" cy="623700"/>
          </a:xfrm>
          <a:prstGeom prst="rect">
            <a:avLst/>
          </a:prstGeom>
          <a:noFill/>
          <a:ln>
            <a:noFill/>
          </a:ln>
        </p:spPr>
      </p:pic>
      <p:sp>
        <p:nvSpPr>
          <p:cNvPr id="263" name="Google Shape;263;p31"/>
          <p:cNvSpPr txBox="1"/>
          <p:nvPr/>
        </p:nvSpPr>
        <p:spPr>
          <a:xfrm>
            <a:off x="1271907" y="2206573"/>
            <a:ext cx="6939600" cy="2308800"/>
          </a:xfrm>
          <a:prstGeom prst="rect">
            <a:avLst/>
          </a:prstGeom>
          <a:noFill/>
          <a:ln>
            <a:noFill/>
          </a:ln>
        </p:spPr>
        <p:txBody>
          <a:bodyPr spcFirstLastPara="1" wrap="square" lIns="91425" tIns="91425" rIns="91425" bIns="91425" anchor="t" anchorCtr="0">
            <a:spAutoFit/>
          </a:bodyPr>
          <a:lstStyle/>
          <a:p>
            <a:pPr marL="539750" marR="0" lvl="1" indent="-457200" algn="l" rtl="0">
              <a:lnSpc>
                <a:spcPct val="100000"/>
              </a:lnSpc>
              <a:spcBef>
                <a:spcPts val="0"/>
              </a:spcBef>
              <a:spcAft>
                <a:spcPts val="0"/>
              </a:spcAft>
              <a:buClr>
                <a:srgbClr val="000000"/>
              </a:buClr>
              <a:buSzPts val="2300"/>
              <a:buFont typeface="Arial"/>
              <a:buAutoNum type="arabicPeriod"/>
            </a:pPr>
            <a:r>
              <a:rPr lang="en" sz="2300" b="1" i="0" u="none" strike="noStrike" cap="none">
                <a:solidFill>
                  <a:srgbClr val="000000"/>
                </a:solidFill>
                <a:latin typeface="Roboto"/>
                <a:ea typeface="Roboto"/>
                <a:cs typeface="Roboto"/>
                <a:sym typeface="Roboto"/>
              </a:rPr>
              <a:t>Acknowledge that conflict exists</a:t>
            </a:r>
            <a:endParaRPr sz="2300" b="1" i="0" u="none" strike="noStrike" cap="none">
              <a:solidFill>
                <a:srgbClr val="000000"/>
              </a:solidFill>
              <a:latin typeface="Roboto"/>
              <a:ea typeface="Roboto"/>
              <a:cs typeface="Roboto"/>
              <a:sym typeface="Roboto"/>
            </a:endParaRPr>
          </a:p>
          <a:p>
            <a:pPr marL="914400" marR="0" lvl="0" indent="0" algn="l" rtl="0">
              <a:lnSpc>
                <a:spcPct val="100000"/>
              </a:lnSpc>
              <a:spcBef>
                <a:spcPts val="0"/>
              </a:spcBef>
              <a:spcAft>
                <a:spcPts val="0"/>
              </a:spcAft>
              <a:buNone/>
            </a:pPr>
            <a:endParaRPr sz="2300" b="1">
              <a:latin typeface="Roboto"/>
              <a:ea typeface="Roboto"/>
              <a:cs typeface="Roboto"/>
              <a:sym typeface="Roboto"/>
            </a:endParaRPr>
          </a:p>
          <a:p>
            <a:pPr marL="539750" marR="0" lvl="1" indent="-457200" algn="l" rtl="0">
              <a:lnSpc>
                <a:spcPct val="100000"/>
              </a:lnSpc>
              <a:spcBef>
                <a:spcPts val="0"/>
              </a:spcBef>
              <a:spcAft>
                <a:spcPts val="0"/>
              </a:spcAft>
              <a:buClr>
                <a:srgbClr val="000000"/>
              </a:buClr>
              <a:buSzPts val="2300"/>
              <a:buFont typeface="Arial"/>
              <a:buAutoNum type="arabicPeriod"/>
            </a:pPr>
            <a:r>
              <a:rPr lang="en" sz="2300" b="1" i="0" u="none" strike="noStrike" cap="none">
                <a:solidFill>
                  <a:srgbClr val="000000"/>
                </a:solidFill>
                <a:latin typeface="Roboto"/>
                <a:ea typeface="Roboto"/>
                <a:cs typeface="Roboto"/>
                <a:sym typeface="Roboto"/>
              </a:rPr>
              <a:t>Identify the root causes of the problem you are addressing</a:t>
            </a:r>
            <a:endParaRPr sz="2300" b="1" i="0" u="none" strike="noStrike" cap="none">
              <a:solidFill>
                <a:srgbClr val="000000"/>
              </a:solidFill>
              <a:latin typeface="Roboto"/>
              <a:ea typeface="Roboto"/>
              <a:cs typeface="Roboto"/>
              <a:sym typeface="Roboto"/>
            </a:endParaRPr>
          </a:p>
          <a:p>
            <a:pPr marL="914400" marR="0" lvl="0" indent="0" algn="l" rtl="0">
              <a:lnSpc>
                <a:spcPct val="100000"/>
              </a:lnSpc>
              <a:spcBef>
                <a:spcPts val="0"/>
              </a:spcBef>
              <a:spcAft>
                <a:spcPts val="0"/>
              </a:spcAft>
              <a:buNone/>
            </a:pPr>
            <a:endParaRPr sz="2300" b="1">
              <a:latin typeface="Roboto"/>
              <a:ea typeface="Roboto"/>
              <a:cs typeface="Roboto"/>
              <a:sym typeface="Roboto"/>
            </a:endParaRPr>
          </a:p>
          <a:p>
            <a:pPr marL="539750" marR="0" lvl="1" indent="-457200" algn="l" rtl="0">
              <a:lnSpc>
                <a:spcPct val="100000"/>
              </a:lnSpc>
              <a:spcBef>
                <a:spcPts val="0"/>
              </a:spcBef>
              <a:spcAft>
                <a:spcPts val="0"/>
              </a:spcAft>
              <a:buClr>
                <a:srgbClr val="000000"/>
              </a:buClr>
              <a:buSzPts val="2300"/>
              <a:buFont typeface="Arial"/>
              <a:buAutoNum type="arabicPeriod"/>
            </a:pPr>
            <a:r>
              <a:rPr lang="en" sz="2300" b="1" i="0" u="none" strike="noStrike" cap="none">
                <a:solidFill>
                  <a:srgbClr val="000000"/>
                </a:solidFill>
                <a:latin typeface="Roboto"/>
                <a:ea typeface="Roboto"/>
                <a:cs typeface="Roboto"/>
                <a:sym typeface="Roboto"/>
              </a:rPr>
              <a:t>Identify the common concerns and values</a:t>
            </a:r>
            <a:endParaRPr sz="1400" b="0" i="0" u="none" strike="noStrike" cap="none">
              <a:solidFill>
                <a:srgbClr val="000000"/>
              </a:solidFill>
              <a:latin typeface="Arial"/>
              <a:ea typeface="Arial"/>
              <a:cs typeface="Arial"/>
              <a:sym typeface="Arial"/>
            </a:endParaRPr>
          </a:p>
        </p:txBody>
      </p:sp>
      <p:sp>
        <p:nvSpPr>
          <p:cNvPr id="264" name="Google Shape;264;p31"/>
          <p:cNvSpPr txBox="1"/>
          <p:nvPr/>
        </p:nvSpPr>
        <p:spPr>
          <a:xfrm>
            <a:off x="8013475" y="391725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2"/>
          <p:cNvSpPr txBox="1">
            <a:spLocks noGrp="1"/>
          </p:cNvSpPr>
          <p:nvPr>
            <p:ph type="title"/>
          </p:nvPr>
        </p:nvSpPr>
        <p:spPr>
          <a:xfrm>
            <a:off x="481407" y="236975"/>
            <a:ext cx="8520600" cy="623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r>
              <a:rPr lang="en"/>
              <a:t>Build on Group’s Shared Values </a:t>
            </a:r>
            <a:endParaRPr/>
          </a:p>
          <a:p>
            <a:pPr marL="0" lvl="0" indent="0" algn="ctr" rtl="0">
              <a:lnSpc>
                <a:spcPct val="100000"/>
              </a:lnSpc>
              <a:spcBef>
                <a:spcPts val="0"/>
              </a:spcBef>
              <a:spcAft>
                <a:spcPts val="0"/>
              </a:spcAft>
              <a:buSzPct val="111111"/>
              <a:buNone/>
            </a:pPr>
            <a:r>
              <a:rPr lang="en"/>
              <a:t>and Common Concerns through Negotiation</a:t>
            </a:r>
            <a:endParaRPr/>
          </a:p>
        </p:txBody>
      </p:sp>
      <p:pic>
        <p:nvPicPr>
          <p:cNvPr id="270" name="Google Shape;270;p32"/>
          <p:cNvPicPr preferRelativeResize="0"/>
          <p:nvPr/>
        </p:nvPicPr>
        <p:blipFill rotWithShape="1">
          <a:blip r:embed="rId3">
            <a:alphaModFix/>
          </a:blip>
          <a:srcRect/>
          <a:stretch/>
        </p:blipFill>
        <p:spPr>
          <a:xfrm>
            <a:off x="7843101" y="4317439"/>
            <a:ext cx="1266174" cy="623700"/>
          </a:xfrm>
          <a:prstGeom prst="rect">
            <a:avLst/>
          </a:prstGeom>
          <a:noFill/>
          <a:ln>
            <a:noFill/>
          </a:ln>
        </p:spPr>
      </p:pic>
      <p:sp>
        <p:nvSpPr>
          <p:cNvPr id="271" name="Google Shape;271;p32"/>
          <p:cNvSpPr txBox="1"/>
          <p:nvPr/>
        </p:nvSpPr>
        <p:spPr>
          <a:xfrm>
            <a:off x="783100" y="1688100"/>
            <a:ext cx="7700700" cy="2662800"/>
          </a:xfrm>
          <a:prstGeom prst="rect">
            <a:avLst/>
          </a:prstGeom>
          <a:noFill/>
          <a:ln>
            <a:noFill/>
          </a:ln>
        </p:spPr>
        <p:txBody>
          <a:bodyPr spcFirstLastPara="1" wrap="square" lIns="91425" tIns="91425" rIns="91425" bIns="91425" anchor="t" anchorCtr="0">
            <a:spAutoFit/>
          </a:bodyPr>
          <a:lstStyle/>
          <a:p>
            <a:pPr marL="82550" marR="0" lvl="1" indent="0" algn="l" rtl="0">
              <a:lnSpc>
                <a:spcPct val="100000"/>
              </a:lnSpc>
              <a:spcBef>
                <a:spcPts val="0"/>
              </a:spcBef>
              <a:spcAft>
                <a:spcPts val="0"/>
              </a:spcAft>
              <a:buClr>
                <a:srgbClr val="000000"/>
              </a:buClr>
              <a:buSzPts val="2300"/>
              <a:buFont typeface="Arial"/>
              <a:buNone/>
            </a:pPr>
            <a:r>
              <a:rPr lang="en" sz="2300" b="1" i="0" u="none" strike="noStrike" cap="none">
                <a:solidFill>
                  <a:srgbClr val="000000"/>
                </a:solidFill>
                <a:latin typeface="Roboto"/>
                <a:ea typeface="Roboto"/>
                <a:cs typeface="Roboto"/>
                <a:sym typeface="Roboto"/>
              </a:rPr>
              <a:t>“People can become polarized on an issue and attack each other’s positions rather than the problem itself.”</a:t>
            </a:r>
            <a:endParaRPr sz="1400" b="0" i="0" u="none" strike="noStrike" cap="none">
              <a:solidFill>
                <a:srgbClr val="000000"/>
              </a:solidFill>
              <a:latin typeface="Arial"/>
              <a:ea typeface="Arial"/>
              <a:cs typeface="Arial"/>
              <a:sym typeface="Arial"/>
            </a:endParaRPr>
          </a:p>
          <a:p>
            <a:pPr marL="82550" marR="0" lvl="1" indent="0" algn="l" rtl="0">
              <a:lnSpc>
                <a:spcPct val="100000"/>
              </a:lnSpc>
              <a:spcBef>
                <a:spcPts val="0"/>
              </a:spcBef>
              <a:spcAft>
                <a:spcPts val="0"/>
              </a:spcAft>
              <a:buClr>
                <a:srgbClr val="000000"/>
              </a:buClr>
              <a:buSzPts val="2300"/>
              <a:buFont typeface="Arial"/>
              <a:buNone/>
            </a:pPr>
            <a:endParaRPr sz="2300" b="1" i="0" u="none" strike="noStrike" cap="none">
              <a:solidFill>
                <a:srgbClr val="000000"/>
              </a:solidFill>
              <a:latin typeface="Roboto"/>
              <a:ea typeface="Roboto"/>
              <a:cs typeface="Roboto"/>
              <a:sym typeface="Roboto"/>
            </a:endParaRPr>
          </a:p>
          <a:p>
            <a:pPr marL="82550" marR="0" lvl="1" indent="0" algn="l" rtl="0">
              <a:lnSpc>
                <a:spcPct val="100000"/>
              </a:lnSpc>
              <a:spcBef>
                <a:spcPts val="0"/>
              </a:spcBef>
              <a:spcAft>
                <a:spcPts val="0"/>
              </a:spcAft>
              <a:buClr>
                <a:srgbClr val="000000"/>
              </a:buClr>
              <a:buSzPts val="2300"/>
              <a:buFont typeface="Arial"/>
              <a:buNone/>
            </a:pPr>
            <a:endParaRPr sz="2300" b="1" i="0" u="none" strike="noStrike" cap="none">
              <a:solidFill>
                <a:srgbClr val="000000"/>
              </a:solidFill>
              <a:latin typeface="Roboto"/>
              <a:ea typeface="Roboto"/>
              <a:cs typeface="Roboto"/>
              <a:sym typeface="Roboto"/>
            </a:endParaRPr>
          </a:p>
          <a:p>
            <a:pPr marL="82550" marR="0" lvl="1" indent="0" algn="l" rtl="0">
              <a:lnSpc>
                <a:spcPct val="100000"/>
              </a:lnSpc>
              <a:spcBef>
                <a:spcPts val="0"/>
              </a:spcBef>
              <a:spcAft>
                <a:spcPts val="0"/>
              </a:spcAft>
              <a:buClr>
                <a:srgbClr val="000000"/>
              </a:buClr>
              <a:buSzPts val="2300"/>
              <a:buFont typeface="Arial"/>
              <a:buNone/>
            </a:pPr>
            <a:endParaRPr sz="2300" b="1">
              <a:latin typeface="Roboto"/>
              <a:ea typeface="Roboto"/>
              <a:cs typeface="Roboto"/>
              <a:sym typeface="Roboto"/>
            </a:endParaRPr>
          </a:p>
          <a:p>
            <a:pPr marL="82550" marR="0" lvl="1" indent="0" algn="l" rtl="0">
              <a:lnSpc>
                <a:spcPct val="100000"/>
              </a:lnSpc>
              <a:spcBef>
                <a:spcPts val="0"/>
              </a:spcBef>
              <a:spcAft>
                <a:spcPts val="0"/>
              </a:spcAft>
              <a:buClr>
                <a:srgbClr val="000000"/>
              </a:buClr>
              <a:buSzPts val="2300"/>
              <a:buFont typeface="Arial"/>
              <a:buNone/>
            </a:pPr>
            <a:r>
              <a:rPr lang="en" sz="2300" b="1" i="0" u="none" strike="noStrike" cap="none">
                <a:solidFill>
                  <a:srgbClr val="000000"/>
                </a:solidFill>
                <a:latin typeface="Roboto"/>
                <a:ea typeface="Roboto"/>
                <a:cs typeface="Roboto"/>
                <a:sym typeface="Roboto"/>
              </a:rPr>
              <a:t>How can the </a:t>
            </a:r>
            <a:r>
              <a:rPr lang="en" sz="2300" b="1">
                <a:latin typeface="Roboto"/>
                <a:ea typeface="Roboto"/>
                <a:cs typeface="Roboto"/>
                <a:sym typeface="Roboto"/>
              </a:rPr>
              <a:t>problem be</a:t>
            </a:r>
            <a:r>
              <a:rPr lang="en" sz="2300" b="1" i="0" u="none" strike="noStrike" cap="none">
                <a:solidFill>
                  <a:srgbClr val="000000"/>
                </a:solidFill>
                <a:latin typeface="Roboto"/>
                <a:ea typeface="Roboto"/>
                <a:cs typeface="Roboto"/>
                <a:sym typeface="Roboto"/>
              </a:rPr>
              <a:t> the focus, not the people solving the problem?</a:t>
            </a:r>
            <a:endParaRPr sz="1400" b="0" i="0" u="none" strike="noStrike" cap="none">
              <a:solidFill>
                <a:srgbClr val="000000"/>
              </a:solidFill>
              <a:latin typeface="Arial"/>
              <a:ea typeface="Arial"/>
              <a:cs typeface="Arial"/>
              <a:sym typeface="Arial"/>
            </a:endParaRPr>
          </a:p>
        </p:txBody>
      </p:sp>
      <p:sp>
        <p:nvSpPr>
          <p:cNvPr id="272" name="Google Shape;272;p32"/>
          <p:cNvSpPr txBox="1"/>
          <p:nvPr/>
        </p:nvSpPr>
        <p:spPr>
          <a:xfrm>
            <a:off x="7136900" y="4486375"/>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34"/>
          <p:cNvSpPr txBox="1">
            <a:spLocks noGrp="1"/>
          </p:cNvSpPr>
          <p:nvPr>
            <p:ph type="title"/>
          </p:nvPr>
        </p:nvSpPr>
        <p:spPr>
          <a:xfrm>
            <a:off x="481407" y="236975"/>
            <a:ext cx="8520600" cy="6237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2800"/>
              <a:buNone/>
            </a:pPr>
            <a:r>
              <a:rPr lang="en"/>
              <a:t>Techniques for Conflict Resolution</a:t>
            </a:r>
            <a:endParaRPr/>
          </a:p>
        </p:txBody>
      </p:sp>
      <p:pic>
        <p:nvPicPr>
          <p:cNvPr id="278" name="Google Shape;278;p34"/>
          <p:cNvPicPr preferRelativeResize="0"/>
          <p:nvPr/>
        </p:nvPicPr>
        <p:blipFill rotWithShape="1">
          <a:blip r:embed="rId3">
            <a:alphaModFix/>
          </a:blip>
          <a:srcRect/>
          <a:stretch/>
        </p:blipFill>
        <p:spPr>
          <a:xfrm>
            <a:off x="7843101" y="4317439"/>
            <a:ext cx="1266174" cy="623700"/>
          </a:xfrm>
          <a:prstGeom prst="rect">
            <a:avLst/>
          </a:prstGeom>
          <a:noFill/>
          <a:ln>
            <a:noFill/>
          </a:ln>
        </p:spPr>
      </p:pic>
      <p:graphicFrame>
        <p:nvGraphicFramePr>
          <p:cNvPr id="279" name="Google Shape;279;p34"/>
          <p:cNvGraphicFramePr/>
          <p:nvPr/>
        </p:nvGraphicFramePr>
        <p:xfrm>
          <a:off x="317051" y="1331602"/>
          <a:ext cx="3000000" cy="3000000"/>
        </p:xfrm>
        <a:graphic>
          <a:graphicData uri="http://schemas.openxmlformats.org/drawingml/2006/table">
            <a:tbl>
              <a:tblPr firstRow="1" bandRow="1">
                <a:noFill/>
                <a:tableStyleId>{A9DFBBD3-83AE-411C-972C-32A159F762A3}</a:tableStyleId>
              </a:tblPr>
              <a:tblGrid>
                <a:gridCol w="2289175">
                  <a:extLst>
                    <a:ext uri="{9D8B030D-6E8A-4147-A177-3AD203B41FA5}">
                      <a16:colId xmlns:a16="http://schemas.microsoft.com/office/drawing/2014/main" val="20000"/>
                    </a:ext>
                  </a:extLst>
                </a:gridCol>
                <a:gridCol w="6154000">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People</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Separate the people from the problem.</a:t>
                      </a:r>
                      <a:endParaRPr sz="1400" u="none" strike="noStrike" cap="none"/>
                    </a:p>
                    <a:p>
                      <a:pPr marL="0" marR="0" lvl="0" indent="0" algn="l" rtl="0">
                        <a:lnSpc>
                          <a:spcPct val="100000"/>
                        </a:lnSpc>
                        <a:spcBef>
                          <a:spcPts val="0"/>
                        </a:spcBef>
                        <a:spcAft>
                          <a:spcPts val="0"/>
                        </a:spcAft>
                        <a:buClr>
                          <a:srgbClr val="000000"/>
                        </a:buClr>
                        <a:buSzPts val="2000"/>
                        <a:buFont typeface="Arial"/>
                        <a:buNone/>
                      </a:pPr>
                      <a:endParaRPr sz="20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Interests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Focus on interests, not positions.</a:t>
                      </a:r>
                      <a:endParaRPr sz="1400" u="none" strike="noStrike" cap="none"/>
                    </a:p>
                    <a:p>
                      <a:pPr marL="0" marR="0" lvl="0" indent="0" algn="l" rtl="0">
                        <a:lnSpc>
                          <a:spcPct val="100000"/>
                        </a:lnSpc>
                        <a:spcBef>
                          <a:spcPts val="0"/>
                        </a:spcBef>
                        <a:spcAft>
                          <a:spcPts val="0"/>
                        </a:spcAft>
                        <a:buClr>
                          <a:srgbClr val="000000"/>
                        </a:buClr>
                        <a:buSzPts val="2000"/>
                        <a:buFont typeface="Arial"/>
                        <a:buNone/>
                      </a:pPr>
                      <a:endParaRPr sz="2000" u="none" strike="noStrike" cap="none"/>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Options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Generate a variety of possibilities, not a single answer.</a:t>
                      </a:r>
                      <a:endParaRPr sz="1400" u="none" strike="noStrike" cap="none"/>
                    </a:p>
                    <a:p>
                      <a:pPr marL="0" marR="0" lvl="0" indent="0" algn="l" rtl="0">
                        <a:lnSpc>
                          <a:spcPct val="100000"/>
                        </a:lnSpc>
                        <a:spcBef>
                          <a:spcPts val="0"/>
                        </a:spcBef>
                        <a:spcAft>
                          <a:spcPts val="0"/>
                        </a:spcAft>
                        <a:buClr>
                          <a:srgbClr val="000000"/>
                        </a:buClr>
                        <a:buSzPts val="2000"/>
                        <a:buFont typeface="Arial"/>
                        <a:buNone/>
                      </a:pPr>
                      <a:endParaRPr sz="2000" u="none" strike="noStrike" cap="none"/>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Criteria</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Judge the results on objective standards rather than one group’s values and beliefs.</a:t>
                      </a:r>
                      <a:endParaRPr sz="1400" u="none" strike="noStrike" cap="none">
                        <a:latin typeface="Roboto"/>
                        <a:ea typeface="Roboto"/>
                        <a:cs typeface="Roboto"/>
                        <a:sym typeface="Roboto"/>
                      </a:endParaRPr>
                    </a:p>
                    <a:p>
                      <a:pPr marL="0" marR="0" lvl="0" indent="0" algn="l" rtl="0">
                        <a:lnSpc>
                          <a:spcPct val="100000"/>
                        </a:lnSpc>
                        <a:spcBef>
                          <a:spcPts val="0"/>
                        </a:spcBef>
                        <a:spcAft>
                          <a:spcPts val="0"/>
                        </a:spcAft>
                        <a:buClr>
                          <a:srgbClr val="000000"/>
                        </a:buClr>
                        <a:buSzPts val="2000"/>
                        <a:buFont typeface="Arial"/>
                        <a:buNone/>
                      </a:pPr>
                      <a:endParaRPr sz="2000" u="none" strike="noStrike" cap="none"/>
                    </a:p>
                  </a:txBody>
                  <a:tcPr marL="91450" marR="91450" marT="45725" marB="45725"/>
                </a:tc>
                <a:extLst>
                  <a:ext uri="{0D108BD9-81ED-4DB2-BD59-A6C34878D82A}">
                    <a16:rowId xmlns:a16="http://schemas.microsoft.com/office/drawing/2014/main" val="10003"/>
                  </a:ext>
                </a:extLst>
              </a:tr>
            </a:tbl>
          </a:graphicData>
        </a:graphic>
      </p:graphicFrame>
      <p:sp>
        <p:nvSpPr>
          <p:cNvPr id="280" name="Google Shape;280;p34"/>
          <p:cNvSpPr txBox="1"/>
          <p:nvPr/>
        </p:nvSpPr>
        <p:spPr>
          <a:xfrm>
            <a:off x="7843100" y="391725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5"/>
          <p:cNvSpPr txBox="1">
            <a:spLocks noGrp="1"/>
          </p:cNvSpPr>
          <p:nvPr>
            <p:ph type="title"/>
          </p:nvPr>
        </p:nvSpPr>
        <p:spPr>
          <a:xfrm>
            <a:off x="481407" y="236975"/>
            <a:ext cx="8520600" cy="623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r>
              <a:rPr lang="en"/>
              <a:t>Conflict Resolution Strategies</a:t>
            </a:r>
            <a:br>
              <a:rPr lang="en"/>
            </a:br>
            <a:r>
              <a:rPr lang="en"/>
              <a:t>Good or Bad</a:t>
            </a:r>
            <a:endParaRPr/>
          </a:p>
        </p:txBody>
      </p:sp>
      <p:pic>
        <p:nvPicPr>
          <p:cNvPr id="286" name="Google Shape;286;p35"/>
          <p:cNvPicPr preferRelativeResize="0"/>
          <p:nvPr/>
        </p:nvPicPr>
        <p:blipFill rotWithShape="1">
          <a:blip r:embed="rId3">
            <a:alphaModFix/>
          </a:blip>
          <a:srcRect/>
          <a:stretch/>
        </p:blipFill>
        <p:spPr>
          <a:xfrm>
            <a:off x="7843101" y="4317439"/>
            <a:ext cx="1266174" cy="623700"/>
          </a:xfrm>
          <a:prstGeom prst="rect">
            <a:avLst/>
          </a:prstGeom>
          <a:noFill/>
          <a:ln>
            <a:noFill/>
          </a:ln>
        </p:spPr>
      </p:pic>
      <p:graphicFrame>
        <p:nvGraphicFramePr>
          <p:cNvPr id="287" name="Google Shape;287;p35"/>
          <p:cNvGraphicFramePr/>
          <p:nvPr/>
        </p:nvGraphicFramePr>
        <p:xfrm>
          <a:off x="481401" y="1331602"/>
          <a:ext cx="3000000" cy="3000000"/>
        </p:xfrm>
        <a:graphic>
          <a:graphicData uri="http://schemas.openxmlformats.org/drawingml/2006/table">
            <a:tbl>
              <a:tblPr firstRow="1" bandRow="1">
                <a:noFill/>
                <a:tableStyleId>{A9DFBBD3-83AE-411C-972C-32A159F762A3}</a:tableStyleId>
              </a:tblPr>
              <a:tblGrid>
                <a:gridCol w="2211250">
                  <a:extLst>
                    <a:ext uri="{9D8B030D-6E8A-4147-A177-3AD203B41FA5}">
                      <a16:colId xmlns:a16="http://schemas.microsoft.com/office/drawing/2014/main" val="20000"/>
                    </a:ext>
                  </a:extLst>
                </a:gridCol>
                <a:gridCol w="5944425">
                  <a:extLst>
                    <a:ext uri="{9D8B030D-6E8A-4147-A177-3AD203B41FA5}">
                      <a16:colId xmlns:a16="http://schemas.microsoft.com/office/drawing/2014/main" val="20001"/>
                    </a:ext>
                  </a:extLst>
                </a:gridCol>
              </a:tblGrid>
              <a:tr h="370850">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Avoidance</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Refusing to accept there is a problem.</a:t>
                      </a:r>
                      <a:endParaRPr sz="1400" u="none" strike="noStrike" cap="none"/>
                    </a:p>
                    <a:p>
                      <a:pPr marL="0" marR="0" lvl="0" indent="0" algn="l" rtl="0">
                        <a:lnSpc>
                          <a:spcPct val="100000"/>
                        </a:lnSpc>
                        <a:spcBef>
                          <a:spcPts val="0"/>
                        </a:spcBef>
                        <a:spcAft>
                          <a:spcPts val="0"/>
                        </a:spcAft>
                        <a:buClr>
                          <a:srgbClr val="000000"/>
                        </a:buClr>
                        <a:buSzPts val="2000"/>
                        <a:buFont typeface="Arial"/>
                        <a:buNone/>
                      </a:pPr>
                      <a:endParaRPr sz="20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Refusing to Compromise </a:t>
                      </a:r>
                      <a:endParaRPr sz="1400" u="none" strike="noStrike" cap="none"/>
                    </a:p>
                    <a:p>
                      <a:pPr marL="0" marR="0" lvl="0" indent="0" algn="l" rtl="0">
                        <a:lnSpc>
                          <a:spcPct val="100000"/>
                        </a:lnSpc>
                        <a:spcBef>
                          <a:spcPts val="0"/>
                        </a:spcBef>
                        <a:spcAft>
                          <a:spcPts val="0"/>
                        </a:spcAft>
                        <a:buClr>
                          <a:srgbClr val="000000"/>
                        </a:buClr>
                        <a:buSzPts val="2000"/>
                        <a:buFont typeface="Arial"/>
                        <a:buNone/>
                      </a:pPr>
                      <a:endParaRPr sz="20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This is mine; I deserve it.</a:t>
                      </a:r>
                      <a:endParaRPr sz="1400" u="none" strike="noStrike" cap="none"/>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Power Intervention</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If you can’t make a decision, I will</a:t>
                      </a:r>
                      <a:endParaRPr sz="1400" u="none" strike="noStrike" cap="none"/>
                    </a:p>
                    <a:p>
                      <a:pPr marL="0" marR="0" lvl="0" indent="0" algn="l" rtl="0">
                        <a:lnSpc>
                          <a:spcPct val="100000"/>
                        </a:lnSpc>
                        <a:spcBef>
                          <a:spcPts val="0"/>
                        </a:spcBef>
                        <a:spcAft>
                          <a:spcPts val="0"/>
                        </a:spcAft>
                        <a:buClr>
                          <a:srgbClr val="000000"/>
                        </a:buClr>
                        <a:buSzPts val="2000"/>
                        <a:buFont typeface="Arial"/>
                        <a:buNone/>
                      </a:pPr>
                      <a:endParaRPr sz="2000"/>
                    </a:p>
                    <a:p>
                      <a:pPr marL="0" marR="0" lvl="0" indent="0" algn="l" rtl="0">
                        <a:lnSpc>
                          <a:spcPct val="100000"/>
                        </a:lnSpc>
                        <a:spcBef>
                          <a:spcPts val="0"/>
                        </a:spcBef>
                        <a:spcAft>
                          <a:spcPts val="0"/>
                        </a:spcAft>
                        <a:buClr>
                          <a:srgbClr val="000000"/>
                        </a:buClr>
                        <a:buSzPts val="2000"/>
                        <a:buFont typeface="Arial"/>
                        <a:buNone/>
                      </a:pPr>
                      <a:endParaRPr sz="20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Negotiation</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2000"/>
                        <a:buFont typeface="Arial"/>
                        <a:buNone/>
                      </a:pPr>
                      <a:r>
                        <a:rPr lang="en" sz="2000" u="none" strike="noStrike" cap="none"/>
                        <a:t>What do we really want?</a:t>
                      </a:r>
                      <a:endParaRPr sz="1400" u="none" strike="noStrike" cap="none"/>
                    </a:p>
                  </a:txBody>
                  <a:tcPr marL="91450" marR="91450" marT="45725" marB="45725"/>
                </a:tc>
                <a:extLst>
                  <a:ext uri="{0D108BD9-81ED-4DB2-BD59-A6C34878D82A}">
                    <a16:rowId xmlns:a16="http://schemas.microsoft.com/office/drawing/2014/main" val="10003"/>
                  </a:ext>
                </a:extLst>
              </a:tr>
            </a:tbl>
          </a:graphicData>
        </a:graphic>
      </p:graphicFrame>
      <p:sp>
        <p:nvSpPr>
          <p:cNvPr id="288" name="Google Shape;288;p35"/>
          <p:cNvSpPr txBox="1"/>
          <p:nvPr/>
        </p:nvSpPr>
        <p:spPr>
          <a:xfrm>
            <a:off x="7843100" y="391725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C</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g2a1dc23ed50_0_2"/>
          <p:cNvSpPr txBox="1">
            <a:spLocks noGrp="1"/>
          </p:cNvSpPr>
          <p:nvPr>
            <p:ph type="title"/>
          </p:nvPr>
        </p:nvSpPr>
        <p:spPr>
          <a:xfrm>
            <a:off x="322175" y="256000"/>
            <a:ext cx="8520600" cy="623700"/>
          </a:xfrm>
          <a:prstGeom prst="rect">
            <a:avLst/>
          </a:prstGeom>
          <a:noFill/>
          <a:ln>
            <a:noFill/>
          </a:ln>
        </p:spPr>
        <p:txBody>
          <a:bodyPr spcFirstLastPara="1" wrap="square" lIns="91425" tIns="91425" rIns="91425" bIns="91425" anchor="t" anchorCtr="0">
            <a:normAutofit fontScale="90000"/>
          </a:bodyPr>
          <a:lstStyle/>
          <a:p>
            <a:pPr marL="0" lvl="0" indent="0" algn="ctr" rtl="0">
              <a:spcBef>
                <a:spcPts val="0"/>
              </a:spcBef>
              <a:spcAft>
                <a:spcPts val="0"/>
              </a:spcAft>
              <a:buSzPct val="100000"/>
              <a:buNone/>
            </a:pPr>
            <a:r>
              <a:rPr lang="en" sz="3600"/>
              <a:t>Making Meetings Work Better</a:t>
            </a:r>
            <a:br>
              <a:rPr lang="en" sz="3600"/>
            </a:br>
            <a:r>
              <a:rPr lang="en" sz="3600"/>
              <a:t>Introductions</a:t>
            </a:r>
            <a:endParaRPr sz="3600"/>
          </a:p>
          <a:p>
            <a:pPr marL="0" lvl="0" indent="0" algn="l" rtl="0">
              <a:spcBef>
                <a:spcPts val="0"/>
              </a:spcBef>
              <a:spcAft>
                <a:spcPts val="0"/>
              </a:spcAft>
              <a:buSzPct val="100000"/>
              <a:buNone/>
            </a:pPr>
            <a:endParaRPr sz="3600"/>
          </a:p>
          <a:p>
            <a:pPr marL="0" lvl="0" indent="0" algn="ctr" rtl="0">
              <a:lnSpc>
                <a:spcPct val="100000"/>
              </a:lnSpc>
              <a:spcBef>
                <a:spcPts val="0"/>
              </a:spcBef>
              <a:spcAft>
                <a:spcPts val="0"/>
              </a:spcAft>
              <a:buSzPct val="111111"/>
              <a:buNone/>
            </a:pPr>
            <a:endParaRPr/>
          </a:p>
          <a:p>
            <a:pPr marL="0" lvl="0" indent="0" algn="ctr" rtl="0">
              <a:lnSpc>
                <a:spcPct val="100000"/>
              </a:lnSpc>
              <a:spcBef>
                <a:spcPts val="0"/>
              </a:spcBef>
              <a:spcAft>
                <a:spcPts val="0"/>
              </a:spcAft>
              <a:buSzPct val="111111"/>
              <a:buNone/>
            </a:pPr>
            <a:r>
              <a:rPr lang="en"/>
              <a:t>Agenda</a:t>
            </a:r>
            <a:endParaRPr/>
          </a:p>
        </p:txBody>
      </p:sp>
      <p:sp>
        <p:nvSpPr>
          <p:cNvPr id="80" name="Google Shape;80;g2a1dc23ed50_0_2"/>
          <p:cNvSpPr txBox="1"/>
          <p:nvPr/>
        </p:nvSpPr>
        <p:spPr>
          <a:xfrm>
            <a:off x="2709150" y="1435075"/>
            <a:ext cx="4333500" cy="2724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endParaRPr sz="1000" b="1"/>
          </a:p>
          <a:p>
            <a:pPr marL="0" lvl="0" indent="0" algn="ctr" rtl="0">
              <a:spcBef>
                <a:spcPts val="0"/>
              </a:spcBef>
              <a:spcAft>
                <a:spcPts val="0"/>
              </a:spcAft>
              <a:buNone/>
            </a:pPr>
            <a:endParaRPr sz="1000" b="1"/>
          </a:p>
          <a:p>
            <a:pPr marL="0" lvl="0" indent="0" algn="ctr" rtl="0">
              <a:spcBef>
                <a:spcPts val="0"/>
              </a:spcBef>
              <a:spcAft>
                <a:spcPts val="0"/>
              </a:spcAft>
              <a:buNone/>
            </a:pPr>
            <a:r>
              <a:rPr lang="en" sz="1000" b="1"/>
              <a:t>Presented by</a:t>
            </a:r>
            <a:endParaRPr sz="1000" b="1"/>
          </a:p>
          <a:p>
            <a:pPr marL="0" lvl="0" indent="0" algn="ctr" rtl="0">
              <a:spcBef>
                <a:spcPts val="0"/>
              </a:spcBef>
              <a:spcAft>
                <a:spcPts val="0"/>
              </a:spcAft>
              <a:buNone/>
            </a:pPr>
            <a:r>
              <a:rPr lang="en" sz="1000" b="1"/>
              <a:t> </a:t>
            </a:r>
            <a:endParaRPr sz="1000" b="1"/>
          </a:p>
          <a:p>
            <a:pPr marL="0" lvl="0" indent="0" algn="ctr" rtl="0">
              <a:spcBef>
                <a:spcPts val="0"/>
              </a:spcBef>
              <a:spcAft>
                <a:spcPts val="0"/>
              </a:spcAft>
              <a:buNone/>
            </a:pPr>
            <a:r>
              <a:rPr lang="en" sz="1000" b="1"/>
              <a:t>Elaine Botello</a:t>
            </a:r>
            <a:br>
              <a:rPr lang="en" sz="1000" b="1"/>
            </a:br>
            <a:r>
              <a:rPr lang="en" sz="1000" b="1"/>
              <a:t>CEO</a:t>
            </a:r>
            <a:endParaRPr sz="1000" b="1"/>
          </a:p>
          <a:p>
            <a:pPr marL="0" lvl="0" indent="0" algn="ctr" rtl="0">
              <a:spcBef>
                <a:spcPts val="0"/>
              </a:spcBef>
              <a:spcAft>
                <a:spcPts val="0"/>
              </a:spcAft>
              <a:buNone/>
            </a:pPr>
            <a:r>
              <a:rPr lang="en" sz="1000" b="1"/>
              <a:t>The Victory Employer Services, LLC </a:t>
            </a:r>
            <a:endParaRPr sz="1000" b="1"/>
          </a:p>
          <a:p>
            <a:pPr marL="0" lvl="0" indent="0" algn="ctr" rtl="0">
              <a:spcBef>
                <a:spcPts val="0"/>
              </a:spcBef>
              <a:spcAft>
                <a:spcPts val="0"/>
              </a:spcAft>
              <a:buNone/>
            </a:pPr>
            <a:endParaRPr sz="1000" b="1"/>
          </a:p>
          <a:p>
            <a:pPr marL="0" lvl="0" indent="0" algn="ctr" rtl="0">
              <a:spcBef>
                <a:spcPts val="0"/>
              </a:spcBef>
              <a:spcAft>
                <a:spcPts val="0"/>
              </a:spcAft>
              <a:buNone/>
            </a:pPr>
            <a:r>
              <a:rPr lang="en" sz="1000" b="1" i="1"/>
              <a:t>and</a:t>
            </a:r>
            <a:endParaRPr sz="1000" b="1" i="1"/>
          </a:p>
          <a:p>
            <a:pPr marL="0" lvl="0" indent="0" algn="ctr" rtl="0">
              <a:spcBef>
                <a:spcPts val="0"/>
              </a:spcBef>
              <a:spcAft>
                <a:spcPts val="0"/>
              </a:spcAft>
              <a:buNone/>
            </a:pPr>
            <a:endParaRPr sz="1000" b="1"/>
          </a:p>
          <a:p>
            <a:pPr marL="0" lvl="0" indent="0" algn="ctr" rtl="0">
              <a:spcBef>
                <a:spcPts val="0"/>
              </a:spcBef>
              <a:spcAft>
                <a:spcPts val="0"/>
              </a:spcAft>
              <a:buNone/>
            </a:pPr>
            <a:r>
              <a:rPr lang="en" sz="1000" b="1"/>
              <a:t>Marlayna Massey</a:t>
            </a:r>
            <a:br>
              <a:rPr lang="en" sz="1000" b="1"/>
            </a:br>
            <a:r>
              <a:rPr lang="en" sz="1000" b="1"/>
              <a:t>Director</a:t>
            </a:r>
            <a:endParaRPr sz="1000" b="1"/>
          </a:p>
          <a:p>
            <a:pPr marL="0" lvl="0" indent="0" algn="ctr" rtl="0">
              <a:spcBef>
                <a:spcPts val="0"/>
              </a:spcBef>
              <a:spcAft>
                <a:spcPts val="0"/>
              </a:spcAft>
              <a:buNone/>
            </a:pPr>
            <a:r>
              <a:rPr lang="en" sz="1000" b="1"/>
              <a:t>Duncan Scholars</a:t>
            </a:r>
            <a:br>
              <a:rPr lang="en" sz="1000" b="1"/>
            </a:br>
            <a:r>
              <a:rPr lang="en" sz="1000" b="1"/>
              <a:t>Waco Foundation</a:t>
            </a:r>
            <a:endParaRPr sz="1000" b="1"/>
          </a:p>
          <a:p>
            <a:pPr marL="0" lvl="0" indent="0" algn="ctr" rtl="0">
              <a:spcBef>
                <a:spcPts val="0"/>
              </a:spcBef>
              <a:spcAft>
                <a:spcPts val="0"/>
              </a:spcAft>
              <a:buNone/>
            </a:pPr>
            <a:endParaRPr sz="1000" b="1"/>
          </a:p>
          <a:p>
            <a:pPr marL="0" lvl="0" indent="0" algn="ctr" rtl="0">
              <a:spcBef>
                <a:spcPts val="0"/>
              </a:spcBef>
              <a:spcAft>
                <a:spcPts val="0"/>
              </a:spcAft>
              <a:buNone/>
            </a:pPr>
            <a:endParaRPr sz="1500" b="1"/>
          </a:p>
        </p:txBody>
      </p:sp>
      <p:pic>
        <p:nvPicPr>
          <p:cNvPr id="81" name="Google Shape;81;g2a1dc23ed50_0_2"/>
          <p:cNvPicPr preferRelativeResize="0"/>
          <p:nvPr/>
        </p:nvPicPr>
        <p:blipFill rotWithShape="1">
          <a:blip r:embed="rId3">
            <a:alphaModFix/>
          </a:blip>
          <a:srcRect/>
          <a:stretch/>
        </p:blipFill>
        <p:spPr>
          <a:xfrm>
            <a:off x="7326650" y="4287225"/>
            <a:ext cx="1735700" cy="856275"/>
          </a:xfrm>
          <a:prstGeom prst="rect">
            <a:avLst/>
          </a:prstGeom>
          <a:noFill/>
          <a:ln>
            <a:noFill/>
          </a:ln>
        </p:spPr>
      </p:pic>
      <p:sp>
        <p:nvSpPr>
          <p:cNvPr id="82" name="Google Shape;82;g2a1dc23ed50_0_2"/>
          <p:cNvSpPr txBox="1"/>
          <p:nvPr/>
        </p:nvSpPr>
        <p:spPr>
          <a:xfrm>
            <a:off x="0" y="4743300"/>
            <a:ext cx="4326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a:solidFill>
                  <a:schemeClr val="dk1"/>
                </a:solidFill>
                <a:latin typeface="Roboto"/>
                <a:ea typeface="Roboto"/>
                <a:cs typeface="Roboto"/>
                <a:sym typeface="Roboto"/>
              </a:rPr>
              <a:t> E</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36"/>
          <p:cNvSpPr txBox="1">
            <a:spLocks noGrp="1"/>
          </p:cNvSpPr>
          <p:nvPr>
            <p:ph type="title"/>
          </p:nvPr>
        </p:nvSpPr>
        <p:spPr>
          <a:xfrm>
            <a:off x="481407" y="236975"/>
            <a:ext cx="8520600" cy="623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r>
              <a:rPr lang="en"/>
              <a:t>What to do if a consensus can not be reached?</a:t>
            </a:r>
            <a:br>
              <a:rPr lang="en"/>
            </a:br>
            <a:r>
              <a:rPr lang="en"/>
              <a:t>What if the group gets stuck?</a:t>
            </a:r>
            <a:endParaRPr/>
          </a:p>
        </p:txBody>
      </p:sp>
      <p:pic>
        <p:nvPicPr>
          <p:cNvPr id="294" name="Google Shape;294;p36"/>
          <p:cNvPicPr preferRelativeResize="0"/>
          <p:nvPr/>
        </p:nvPicPr>
        <p:blipFill rotWithShape="1">
          <a:blip r:embed="rId3">
            <a:alphaModFix/>
          </a:blip>
          <a:srcRect/>
          <a:stretch/>
        </p:blipFill>
        <p:spPr>
          <a:xfrm>
            <a:off x="7843101" y="4317439"/>
            <a:ext cx="1266174" cy="623700"/>
          </a:xfrm>
          <a:prstGeom prst="rect">
            <a:avLst/>
          </a:prstGeom>
          <a:noFill/>
          <a:ln>
            <a:noFill/>
          </a:ln>
        </p:spPr>
      </p:pic>
      <p:sp>
        <p:nvSpPr>
          <p:cNvPr id="295" name="Google Shape;295;p36"/>
          <p:cNvSpPr txBox="1"/>
          <p:nvPr/>
        </p:nvSpPr>
        <p:spPr>
          <a:xfrm>
            <a:off x="707011" y="1649691"/>
            <a:ext cx="7852500" cy="2800800"/>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rgbClr val="000000"/>
              </a:buClr>
              <a:buSzPts val="1600"/>
              <a:buFont typeface="Arial"/>
              <a:buChar char="•"/>
            </a:pPr>
            <a:r>
              <a:rPr lang="en" sz="1600" b="1" i="0" u="none" strike="noStrike" cap="none">
                <a:solidFill>
                  <a:srgbClr val="000000"/>
                </a:solidFill>
                <a:latin typeface="Arial"/>
                <a:ea typeface="Arial"/>
                <a:cs typeface="Arial"/>
                <a:sym typeface="Arial"/>
              </a:rPr>
              <a:t>Consensus requires that all members of a group agree on a decision before it is enacted.</a:t>
            </a:r>
            <a:endParaRPr sz="1400" b="0" i="0" u="none" strike="noStrike" cap="none">
              <a:solidFill>
                <a:srgbClr val="000000"/>
              </a:solidFill>
              <a:latin typeface="Arial"/>
              <a:ea typeface="Arial"/>
              <a:cs typeface="Arial"/>
              <a:sym typeface="Arial"/>
            </a:endParaRPr>
          </a:p>
          <a:p>
            <a:pPr marL="285750" marR="0" lvl="0" indent="-18415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600"/>
              <a:buFont typeface="Arial"/>
              <a:buChar char="•"/>
            </a:pPr>
            <a:r>
              <a:rPr lang="en" sz="1600" b="1" i="0" u="none" strike="noStrike" cap="none">
                <a:solidFill>
                  <a:srgbClr val="000000"/>
                </a:solidFill>
                <a:latin typeface="Arial"/>
                <a:ea typeface="Arial"/>
                <a:cs typeface="Arial"/>
                <a:sym typeface="Arial"/>
              </a:rPr>
              <a:t>This type of decision making can be very time consuming.</a:t>
            </a:r>
            <a:endParaRPr sz="1400" b="0" i="0" u="none" strike="noStrike" cap="none">
              <a:solidFill>
                <a:srgbClr val="000000"/>
              </a:solidFill>
              <a:latin typeface="Arial"/>
              <a:ea typeface="Arial"/>
              <a:cs typeface="Arial"/>
              <a:sym typeface="Arial"/>
            </a:endParaRPr>
          </a:p>
          <a:p>
            <a:pPr marL="285750" marR="0" lvl="0" indent="-18415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600"/>
              <a:buFont typeface="Arial"/>
              <a:buChar char="•"/>
            </a:pPr>
            <a:r>
              <a:rPr lang="en" sz="1600" b="1" i="0" u="none" strike="noStrike" cap="none">
                <a:solidFill>
                  <a:srgbClr val="000000"/>
                </a:solidFill>
                <a:latin typeface="Arial"/>
                <a:ea typeface="Arial"/>
                <a:cs typeface="Arial"/>
                <a:sym typeface="Arial"/>
              </a:rPr>
              <a:t>Complete consensus may not be reachable.</a:t>
            </a:r>
            <a:endParaRPr sz="1400" b="0" i="0" u="none" strike="noStrike" cap="none">
              <a:solidFill>
                <a:srgbClr val="000000"/>
              </a:solidFill>
              <a:latin typeface="Arial"/>
              <a:ea typeface="Arial"/>
              <a:cs typeface="Arial"/>
              <a:sym typeface="Arial"/>
            </a:endParaRPr>
          </a:p>
          <a:p>
            <a:pPr marL="285750" marR="0" lvl="0" indent="-18415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Arial"/>
              <a:ea typeface="Arial"/>
              <a:cs typeface="Arial"/>
              <a:sym typeface="Arial"/>
            </a:endParaRPr>
          </a:p>
          <a:p>
            <a:pPr marL="285750" marR="0" lvl="0" indent="-18415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 sz="1600" b="1" i="0" u="none" strike="noStrike" cap="none">
                <a:solidFill>
                  <a:srgbClr val="000000"/>
                </a:solidFill>
                <a:latin typeface="Arial"/>
                <a:ea typeface="Arial"/>
                <a:cs typeface="Arial"/>
                <a:sym typeface="Arial"/>
              </a:rPr>
              <a:t>What can a group do when it finds itself “hopelessly” deadlocked?</a:t>
            </a:r>
            <a:endParaRPr sz="1400" b="0" i="0" u="none" strike="noStrike" cap="none">
              <a:solidFill>
                <a:srgbClr val="000000"/>
              </a:solidFill>
              <a:latin typeface="Arial"/>
              <a:ea typeface="Arial"/>
              <a:cs typeface="Arial"/>
              <a:sym typeface="Arial"/>
            </a:endParaRPr>
          </a:p>
        </p:txBody>
      </p:sp>
      <p:sp>
        <p:nvSpPr>
          <p:cNvPr id="296" name="Google Shape;296;p36"/>
          <p:cNvSpPr txBox="1"/>
          <p:nvPr/>
        </p:nvSpPr>
        <p:spPr>
          <a:xfrm>
            <a:off x="7843100" y="391725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C</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37"/>
          <p:cNvSpPr txBox="1">
            <a:spLocks noGrp="1"/>
          </p:cNvSpPr>
          <p:nvPr>
            <p:ph type="title"/>
          </p:nvPr>
        </p:nvSpPr>
        <p:spPr>
          <a:xfrm>
            <a:off x="481407" y="236975"/>
            <a:ext cx="8520600" cy="623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111111"/>
              <a:buNone/>
            </a:pPr>
            <a:r>
              <a:rPr lang="en"/>
              <a:t>What to do if a consensus can not be reached?</a:t>
            </a:r>
            <a:br>
              <a:rPr lang="en"/>
            </a:br>
            <a:r>
              <a:rPr lang="en"/>
              <a:t>What if the group gets stuck?</a:t>
            </a:r>
            <a:endParaRPr/>
          </a:p>
        </p:txBody>
      </p:sp>
      <p:pic>
        <p:nvPicPr>
          <p:cNvPr id="302" name="Google Shape;302;p37"/>
          <p:cNvPicPr preferRelativeResize="0"/>
          <p:nvPr/>
        </p:nvPicPr>
        <p:blipFill rotWithShape="1">
          <a:blip r:embed="rId3">
            <a:alphaModFix/>
          </a:blip>
          <a:srcRect/>
          <a:stretch/>
        </p:blipFill>
        <p:spPr>
          <a:xfrm>
            <a:off x="7843101" y="4317439"/>
            <a:ext cx="1266174" cy="623700"/>
          </a:xfrm>
          <a:prstGeom prst="rect">
            <a:avLst/>
          </a:prstGeom>
          <a:noFill/>
          <a:ln>
            <a:noFill/>
          </a:ln>
        </p:spPr>
      </p:pic>
      <p:sp>
        <p:nvSpPr>
          <p:cNvPr id="303" name="Google Shape;303;p37"/>
          <p:cNvSpPr txBox="1"/>
          <p:nvPr/>
        </p:nvSpPr>
        <p:spPr>
          <a:xfrm>
            <a:off x="697584" y="1649691"/>
            <a:ext cx="7852500" cy="3324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Six Steps to Reaching a Consensus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400"/>
              <a:buFont typeface="Arial"/>
              <a:buAutoNum type="arabicPeriod"/>
            </a:pPr>
            <a:r>
              <a:rPr lang="en" sz="1400" b="0" i="0" u="none" strike="noStrike" cap="none">
                <a:solidFill>
                  <a:srgbClr val="000000"/>
                </a:solidFill>
                <a:latin typeface="Arial"/>
                <a:ea typeface="Arial"/>
                <a:cs typeface="Arial"/>
                <a:sym typeface="Arial"/>
              </a:rPr>
              <a:t>Develop a common statement of purpose.</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400"/>
              <a:buFont typeface="Arial"/>
              <a:buAutoNum type="arabicPeriod"/>
            </a:pPr>
            <a:r>
              <a:rPr lang="en" sz="1400" b="0" i="0" u="none" strike="noStrike" cap="none">
                <a:solidFill>
                  <a:srgbClr val="000000"/>
                </a:solidFill>
                <a:latin typeface="Arial"/>
                <a:ea typeface="Arial"/>
                <a:cs typeface="Arial"/>
                <a:sym typeface="Arial"/>
              </a:rPr>
              <a:t>Exchange views and information</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400"/>
              <a:buFont typeface="Arial"/>
              <a:buAutoNum type="arabicPeriod"/>
            </a:pPr>
            <a:r>
              <a:rPr lang="en" sz="1400" b="0" i="0" u="none" strike="noStrike" cap="none">
                <a:solidFill>
                  <a:srgbClr val="000000"/>
                </a:solidFill>
                <a:latin typeface="Arial"/>
                <a:ea typeface="Arial"/>
                <a:cs typeface="Arial"/>
                <a:sym typeface="Arial"/>
              </a:rPr>
              <a:t>Generate options that accommodate the interests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400"/>
              <a:buFont typeface="Arial"/>
              <a:buAutoNum type="arabicPeriod"/>
            </a:pPr>
            <a:r>
              <a:rPr lang="en" sz="1400" b="0" i="0" u="none" strike="noStrike" cap="none">
                <a:solidFill>
                  <a:srgbClr val="000000"/>
                </a:solidFill>
                <a:latin typeface="Arial"/>
                <a:ea typeface="Arial"/>
                <a:cs typeface="Arial"/>
                <a:sym typeface="Arial"/>
              </a:rPr>
              <a:t>Identify criteria by which to judge the options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400"/>
              <a:buFont typeface="Arial"/>
              <a:buAutoNum type="arabicPeriod"/>
            </a:pPr>
            <a:r>
              <a:rPr lang="en" sz="1400" b="0" i="0" u="none" strike="noStrike" cap="none">
                <a:solidFill>
                  <a:srgbClr val="000000"/>
                </a:solidFill>
                <a:latin typeface="Arial"/>
                <a:ea typeface="Arial"/>
                <a:cs typeface="Arial"/>
                <a:sym typeface="Arial"/>
              </a:rPr>
              <a:t>Assemble the agreed upon options into a package that address all issues and accommodates all interests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457200" marR="0" lvl="4"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	1.  Wholeheartedly agree		4. Reservations about it – let’s talk more</a:t>
            </a:r>
            <a:endParaRPr sz="1400" b="0" i="0" u="none" strike="noStrike" cap="none">
              <a:solidFill>
                <a:srgbClr val="000000"/>
              </a:solidFill>
              <a:latin typeface="Arial"/>
              <a:ea typeface="Arial"/>
              <a:cs typeface="Arial"/>
              <a:sym typeface="Arial"/>
            </a:endParaRPr>
          </a:p>
          <a:p>
            <a:pPr marL="0" marR="0" lvl="4"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                   2.  Supportive                                 5.  Serious concerns exist – must talk</a:t>
            </a:r>
            <a:endParaRPr sz="1400" b="0" i="0" u="none" strike="noStrike" cap="none">
              <a:solidFill>
                <a:srgbClr val="000000"/>
              </a:solidFill>
              <a:latin typeface="Arial"/>
              <a:ea typeface="Arial"/>
              <a:cs typeface="Arial"/>
              <a:sym typeface="Arial"/>
            </a:endParaRPr>
          </a:p>
          <a:p>
            <a:pPr marL="0" marR="0" lvl="4"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                   3.  Can live with it.                          6.  Reject it – will block it</a:t>
            </a:r>
            <a:endParaRPr sz="1400" b="0" i="0" u="none" strike="noStrike" cap="none">
              <a:solidFill>
                <a:srgbClr val="000000"/>
              </a:solidFill>
              <a:latin typeface="Arial"/>
              <a:ea typeface="Arial"/>
              <a:cs typeface="Arial"/>
              <a:sym typeface="Arial"/>
            </a:endParaRPr>
          </a:p>
          <a:p>
            <a:pPr marL="0" marR="0" lvl="4"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4"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6.  Develop the final agreement</a:t>
            </a:r>
            <a:endParaRPr sz="1400" b="0" i="0" u="none" strike="noStrike" cap="none">
              <a:solidFill>
                <a:srgbClr val="000000"/>
              </a:solidFill>
              <a:latin typeface="Arial"/>
              <a:ea typeface="Arial"/>
              <a:cs typeface="Arial"/>
              <a:sym typeface="Arial"/>
            </a:endParaRPr>
          </a:p>
          <a:p>
            <a:pPr marL="285750" marR="0" lvl="0" indent="-19685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38"/>
          <p:cNvSpPr txBox="1">
            <a:spLocks noGrp="1"/>
          </p:cNvSpPr>
          <p:nvPr>
            <p:ph type="title"/>
          </p:nvPr>
        </p:nvSpPr>
        <p:spPr>
          <a:xfrm>
            <a:off x="481407" y="236975"/>
            <a:ext cx="8520600" cy="6237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2800"/>
              <a:buNone/>
            </a:pPr>
            <a:r>
              <a:rPr lang="en"/>
              <a:t>Modified Consensus Decision Making</a:t>
            </a:r>
            <a:endParaRPr/>
          </a:p>
        </p:txBody>
      </p:sp>
      <p:pic>
        <p:nvPicPr>
          <p:cNvPr id="309" name="Google Shape;309;p38"/>
          <p:cNvPicPr preferRelativeResize="0"/>
          <p:nvPr/>
        </p:nvPicPr>
        <p:blipFill rotWithShape="1">
          <a:blip r:embed="rId3">
            <a:alphaModFix/>
          </a:blip>
          <a:srcRect/>
          <a:stretch/>
        </p:blipFill>
        <p:spPr>
          <a:xfrm>
            <a:off x="7821676" y="4210289"/>
            <a:ext cx="1266174" cy="623700"/>
          </a:xfrm>
          <a:prstGeom prst="rect">
            <a:avLst/>
          </a:prstGeom>
          <a:noFill/>
          <a:ln>
            <a:noFill/>
          </a:ln>
        </p:spPr>
      </p:pic>
      <p:sp>
        <p:nvSpPr>
          <p:cNvPr id="310" name="Google Shape;310;p38"/>
          <p:cNvSpPr txBox="1"/>
          <p:nvPr/>
        </p:nvSpPr>
        <p:spPr>
          <a:xfrm>
            <a:off x="820125" y="1272625"/>
            <a:ext cx="7847700" cy="3971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Go back to initial community problem discussed in your groups.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400"/>
              <a:buFont typeface="Arial"/>
              <a:buAutoNum type="arabicPeriod"/>
            </a:pPr>
            <a:r>
              <a:rPr lang="en" sz="1400" b="1" i="0" u="none" strike="noStrike" cap="none">
                <a:solidFill>
                  <a:srgbClr val="000000"/>
                </a:solidFill>
                <a:latin typeface="Arial"/>
                <a:ea typeface="Arial"/>
                <a:cs typeface="Arial"/>
                <a:sym typeface="Arial"/>
              </a:rPr>
              <a:t>Begin with one idea the group can seriously consider adopting.  (Keep in mind, you would use this process with an idea that the group does not entirely agree on.)</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400"/>
              <a:buFont typeface="Arial"/>
              <a:buAutoNum type="arabicPeriod"/>
            </a:pPr>
            <a:r>
              <a:rPr lang="en" sz="1400" b="1" i="0" u="none" strike="noStrike" cap="none">
                <a:solidFill>
                  <a:srgbClr val="000000"/>
                </a:solidFill>
                <a:latin typeface="Arial"/>
                <a:ea typeface="Arial"/>
                <a:cs typeface="Arial"/>
                <a:sym typeface="Arial"/>
              </a:rPr>
              <a:t>The originator of the idea serves as the leader for further development of the idea. Ask group members to brainstorm additional information that would strengthen this idea. Record this on the flip chart.</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400"/>
              <a:buFont typeface="Arial"/>
              <a:buAutoNum type="arabicPeriod"/>
            </a:pPr>
            <a:r>
              <a:rPr lang="en" sz="1400" b="1" i="0" u="none" strike="noStrike" cap="none">
                <a:solidFill>
                  <a:srgbClr val="000000"/>
                </a:solidFill>
                <a:latin typeface="Arial"/>
                <a:ea typeface="Arial"/>
                <a:cs typeface="Arial"/>
                <a:sym typeface="Arial"/>
              </a:rPr>
              <a:t>Check with originator of the idea to see that the integrity of the idea would still be maintained if the suggestions made by the group members were added to it.</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400"/>
              <a:buFont typeface="Arial"/>
              <a:buAutoNum type="arabicPeriod"/>
            </a:pPr>
            <a:r>
              <a:rPr lang="en" sz="1400" b="1" i="0" u="none" strike="noStrike" cap="none">
                <a:solidFill>
                  <a:srgbClr val="000000"/>
                </a:solidFill>
                <a:latin typeface="Arial"/>
                <a:ea typeface="Arial"/>
                <a:cs typeface="Arial"/>
                <a:sym typeface="Arial"/>
              </a:rPr>
              <a:t>Scratch out any suggestions that the originator feels detracted from the original conception.</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400"/>
              <a:buFont typeface="Arial"/>
              <a:buAutoNum type="arabicPeriod"/>
            </a:pPr>
            <a:r>
              <a:rPr lang="en" sz="1400" b="1" i="0" u="none" strike="noStrike" cap="none">
                <a:solidFill>
                  <a:srgbClr val="000000"/>
                </a:solidFill>
                <a:latin typeface="Arial"/>
                <a:ea typeface="Arial"/>
                <a:cs typeface="Arial"/>
                <a:sym typeface="Arial"/>
              </a:rPr>
              <a:t>When the brainstorming process has moved to the point where an alternative has been developed, the group can test how close it is to arriving at consensus.  Keep in mind that reaching consensus does not mean wholehearted support from every member of the group.  Participants  can use the voting scale.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4"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		1.  Wholeheartedly agree		4. Reservations about it – let’s talk more</a:t>
            </a:r>
            <a:endParaRPr sz="1400" b="0" i="0" u="none" strike="noStrike" cap="none">
              <a:solidFill>
                <a:srgbClr val="000000"/>
              </a:solidFill>
              <a:latin typeface="Arial"/>
              <a:ea typeface="Arial"/>
              <a:cs typeface="Arial"/>
              <a:sym typeface="Arial"/>
            </a:endParaRPr>
          </a:p>
          <a:p>
            <a:pPr marL="0" marR="0" lvl="4"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                   2.  Supportive                                 5.  Serious concerns exist – must talk</a:t>
            </a:r>
            <a:endParaRPr sz="1400" b="0" i="0" u="none" strike="noStrike" cap="none">
              <a:solidFill>
                <a:srgbClr val="000000"/>
              </a:solidFill>
              <a:latin typeface="Arial"/>
              <a:ea typeface="Arial"/>
              <a:cs typeface="Arial"/>
              <a:sym typeface="Arial"/>
            </a:endParaRPr>
          </a:p>
          <a:p>
            <a:pPr marL="0" marR="0" lvl="4"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                   3.  Can live with it.                          6.  Reject it – will block it</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g2a24ce778ce_0_83"/>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en"/>
              <a:t>Group Activity</a:t>
            </a:r>
            <a:endParaRPr/>
          </a:p>
          <a:p>
            <a:pPr marL="0" lvl="0" indent="0" algn="l" rtl="0">
              <a:lnSpc>
                <a:spcPct val="100000"/>
              </a:lnSpc>
              <a:spcBef>
                <a:spcPts val="0"/>
              </a:spcBef>
              <a:spcAft>
                <a:spcPts val="0"/>
              </a:spcAft>
              <a:buSzPts val="2800"/>
              <a:buNone/>
            </a:pPr>
            <a:endParaRPr/>
          </a:p>
          <a:p>
            <a:pPr marL="0" lvl="0" indent="0" algn="l" rtl="0">
              <a:lnSpc>
                <a:spcPct val="100000"/>
              </a:lnSpc>
              <a:spcBef>
                <a:spcPts val="0"/>
              </a:spcBef>
              <a:spcAft>
                <a:spcPts val="0"/>
              </a:spcAft>
              <a:buSzPts val="2800"/>
              <a:buNone/>
            </a:pPr>
            <a:endParaRPr/>
          </a:p>
          <a:p>
            <a:pPr marL="0" lvl="0" indent="0" algn="l" rtl="0">
              <a:lnSpc>
                <a:spcPct val="100000"/>
              </a:lnSpc>
              <a:spcBef>
                <a:spcPts val="0"/>
              </a:spcBef>
              <a:spcAft>
                <a:spcPts val="0"/>
              </a:spcAft>
              <a:buSzPts val="2800"/>
              <a:buNone/>
            </a:pPr>
            <a:r>
              <a:rPr lang="en"/>
              <a:t>Choose a different scenario from first group meeting.</a:t>
            </a:r>
            <a:endParaRPr/>
          </a:p>
        </p:txBody>
      </p:sp>
      <p:sp>
        <p:nvSpPr>
          <p:cNvPr id="316" name="Google Shape;316;g2a24ce778ce_0_83"/>
          <p:cNvSpPr txBox="1">
            <a:spLocks noGrp="1"/>
          </p:cNvSpPr>
          <p:nvPr>
            <p:ph type="body" idx="1"/>
          </p:nvPr>
        </p:nvSpPr>
        <p:spPr>
          <a:xfrm>
            <a:off x="4687900" y="327500"/>
            <a:ext cx="4166400" cy="4678500"/>
          </a:xfrm>
          <a:prstGeom prst="rect">
            <a:avLst/>
          </a:prstGeom>
          <a:noFill/>
          <a:ln>
            <a:noFill/>
          </a:ln>
        </p:spPr>
        <p:txBody>
          <a:bodyPr spcFirstLastPara="1" wrap="square" lIns="91425" tIns="91425" rIns="91425" bIns="91425" anchor="t" anchorCtr="0">
            <a:normAutofit fontScale="25000" lnSpcReduction="20000"/>
          </a:bodyPr>
          <a:lstStyle/>
          <a:p>
            <a:pPr marL="0" lvl="0" indent="0" algn="l" rtl="0">
              <a:lnSpc>
                <a:spcPct val="115000"/>
              </a:lnSpc>
              <a:spcBef>
                <a:spcPts val="1200"/>
              </a:spcBef>
              <a:spcAft>
                <a:spcPts val="0"/>
              </a:spcAft>
              <a:buNone/>
            </a:pPr>
            <a:r>
              <a:rPr lang="en" sz="3650" b="1">
                <a:solidFill>
                  <a:srgbClr val="000000"/>
                </a:solidFill>
              </a:rPr>
              <a:t>Pre Meeting Work</a:t>
            </a:r>
            <a:endParaRPr sz="3650" b="1">
              <a:solidFill>
                <a:srgbClr val="000000"/>
              </a:solidFill>
            </a:endParaRPr>
          </a:p>
          <a:p>
            <a:pPr marL="457200" lvl="0" indent="-286543" algn="l" rtl="0">
              <a:lnSpc>
                <a:spcPct val="115000"/>
              </a:lnSpc>
              <a:spcBef>
                <a:spcPts val="1200"/>
              </a:spcBef>
              <a:spcAft>
                <a:spcPts val="0"/>
              </a:spcAft>
              <a:buClr>
                <a:srgbClr val="000000"/>
              </a:buClr>
              <a:buSzPct val="100000"/>
              <a:buAutoNum type="arabicPeriod"/>
            </a:pPr>
            <a:r>
              <a:rPr lang="en" sz="3650" b="1">
                <a:solidFill>
                  <a:srgbClr val="000000"/>
                </a:solidFill>
              </a:rPr>
              <a:t>Each group chooses a facilitator </a:t>
            </a:r>
            <a:endParaRPr sz="3650" b="1">
              <a:solidFill>
                <a:srgbClr val="000000"/>
              </a:solidFill>
            </a:endParaRPr>
          </a:p>
          <a:p>
            <a:pPr marL="457200" lvl="0" indent="-286543" algn="l" rtl="0">
              <a:lnSpc>
                <a:spcPct val="115000"/>
              </a:lnSpc>
              <a:spcBef>
                <a:spcPts val="0"/>
              </a:spcBef>
              <a:spcAft>
                <a:spcPts val="0"/>
              </a:spcAft>
              <a:buClr>
                <a:srgbClr val="000000"/>
              </a:buClr>
              <a:buSzPct val="100000"/>
              <a:buAutoNum type="arabicPeriod"/>
            </a:pPr>
            <a:r>
              <a:rPr lang="en" sz="3650" b="1">
                <a:solidFill>
                  <a:srgbClr val="000000"/>
                </a:solidFill>
              </a:rPr>
              <a:t>Facilitator creates an agenda for the meeting.  (See Handout #4 as a guide if needed)</a:t>
            </a:r>
            <a:endParaRPr sz="3650" b="1">
              <a:solidFill>
                <a:srgbClr val="000000"/>
              </a:solidFill>
            </a:endParaRPr>
          </a:p>
          <a:p>
            <a:pPr marL="0" lvl="0" indent="0" algn="l" rtl="0">
              <a:lnSpc>
                <a:spcPct val="115000"/>
              </a:lnSpc>
              <a:spcBef>
                <a:spcPts val="1200"/>
              </a:spcBef>
              <a:spcAft>
                <a:spcPts val="0"/>
              </a:spcAft>
              <a:buNone/>
            </a:pPr>
            <a:r>
              <a:rPr lang="en" sz="3650" b="1">
                <a:solidFill>
                  <a:srgbClr val="000000"/>
                </a:solidFill>
              </a:rPr>
              <a:t>Meeting</a:t>
            </a:r>
            <a:endParaRPr sz="3650" b="1">
              <a:solidFill>
                <a:srgbClr val="000000"/>
              </a:solidFill>
            </a:endParaRPr>
          </a:p>
          <a:p>
            <a:pPr marL="457200" lvl="0" indent="-286543" algn="l" rtl="0">
              <a:lnSpc>
                <a:spcPct val="115000"/>
              </a:lnSpc>
              <a:spcBef>
                <a:spcPts val="1200"/>
              </a:spcBef>
              <a:spcAft>
                <a:spcPts val="0"/>
              </a:spcAft>
              <a:buClr>
                <a:srgbClr val="000000"/>
              </a:buClr>
              <a:buSzPct val="100000"/>
              <a:buAutoNum type="arabicPeriod"/>
            </a:pPr>
            <a:r>
              <a:rPr lang="en" sz="3650" b="1">
                <a:solidFill>
                  <a:srgbClr val="000000"/>
                </a:solidFill>
              </a:rPr>
              <a:t>Facilitator introduces themself and their role.</a:t>
            </a:r>
            <a:endParaRPr sz="3650" b="1">
              <a:solidFill>
                <a:srgbClr val="000000"/>
              </a:solidFill>
            </a:endParaRPr>
          </a:p>
          <a:p>
            <a:pPr marL="457200" lvl="0" indent="-286543" algn="l" rtl="0">
              <a:lnSpc>
                <a:spcPct val="115000"/>
              </a:lnSpc>
              <a:spcBef>
                <a:spcPts val="0"/>
              </a:spcBef>
              <a:spcAft>
                <a:spcPts val="0"/>
              </a:spcAft>
              <a:buClr>
                <a:srgbClr val="000000"/>
              </a:buClr>
              <a:buSzPct val="100000"/>
              <a:buAutoNum type="arabicPeriod"/>
            </a:pPr>
            <a:r>
              <a:rPr lang="en" sz="3650" b="1">
                <a:solidFill>
                  <a:srgbClr val="000000"/>
                </a:solidFill>
              </a:rPr>
              <a:t>Facilitator states the purpose of the meeting.</a:t>
            </a:r>
            <a:endParaRPr sz="3650" b="1">
              <a:solidFill>
                <a:srgbClr val="000000"/>
              </a:solidFill>
            </a:endParaRPr>
          </a:p>
          <a:p>
            <a:pPr marL="457200" lvl="0" indent="-286543" algn="l" rtl="0">
              <a:lnSpc>
                <a:spcPct val="115000"/>
              </a:lnSpc>
              <a:spcBef>
                <a:spcPts val="0"/>
              </a:spcBef>
              <a:spcAft>
                <a:spcPts val="0"/>
              </a:spcAft>
              <a:buClr>
                <a:srgbClr val="000000"/>
              </a:buClr>
              <a:buSzPct val="100000"/>
              <a:buAutoNum type="arabicPeriod"/>
            </a:pPr>
            <a:r>
              <a:rPr lang="en" sz="3650" b="1">
                <a:solidFill>
                  <a:srgbClr val="000000"/>
                </a:solidFill>
              </a:rPr>
              <a:t>Facilitator reviews meeting ground rules.</a:t>
            </a:r>
            <a:endParaRPr sz="3650" b="1">
              <a:solidFill>
                <a:srgbClr val="000000"/>
              </a:solidFill>
            </a:endParaRPr>
          </a:p>
          <a:p>
            <a:pPr marL="457200" lvl="0" indent="-286543" algn="l" rtl="0">
              <a:lnSpc>
                <a:spcPct val="115000"/>
              </a:lnSpc>
              <a:spcBef>
                <a:spcPts val="0"/>
              </a:spcBef>
              <a:spcAft>
                <a:spcPts val="0"/>
              </a:spcAft>
              <a:buClr>
                <a:srgbClr val="000000"/>
              </a:buClr>
              <a:buSzPct val="100000"/>
              <a:buAutoNum type="arabicPeriod"/>
            </a:pPr>
            <a:r>
              <a:rPr lang="en" sz="3650" b="1">
                <a:solidFill>
                  <a:srgbClr val="000000"/>
                </a:solidFill>
              </a:rPr>
              <a:t>Facilitator asks each person to introduce themself  (role) and position (for or against) </a:t>
            </a:r>
            <a:endParaRPr sz="3650" b="1">
              <a:solidFill>
                <a:srgbClr val="000000"/>
              </a:solidFill>
            </a:endParaRPr>
          </a:p>
          <a:p>
            <a:pPr marL="457200" lvl="0" indent="-286543" algn="l" rtl="0">
              <a:lnSpc>
                <a:spcPct val="115000"/>
              </a:lnSpc>
              <a:spcBef>
                <a:spcPts val="0"/>
              </a:spcBef>
              <a:spcAft>
                <a:spcPts val="0"/>
              </a:spcAft>
              <a:buClr>
                <a:srgbClr val="000000"/>
              </a:buClr>
              <a:buSzPct val="100000"/>
              <a:buAutoNum type="arabicPeriod"/>
            </a:pPr>
            <a:r>
              <a:rPr lang="en" sz="3650" b="1">
                <a:solidFill>
                  <a:srgbClr val="000000"/>
                </a:solidFill>
              </a:rPr>
              <a:t>The facilitator and group uses suggested strategies from handouts and today’s presentation to discuss, negotiate, build consensus, and help ensure a productive meeting.</a:t>
            </a:r>
            <a:endParaRPr sz="3650" b="1">
              <a:solidFill>
                <a:srgbClr val="000000"/>
              </a:solidFill>
            </a:endParaRPr>
          </a:p>
          <a:p>
            <a:pPr marL="457200" lvl="0" indent="-286543" algn="l" rtl="0">
              <a:lnSpc>
                <a:spcPct val="115000"/>
              </a:lnSpc>
              <a:spcBef>
                <a:spcPts val="0"/>
              </a:spcBef>
              <a:spcAft>
                <a:spcPts val="0"/>
              </a:spcAft>
              <a:buClr>
                <a:srgbClr val="000000"/>
              </a:buClr>
              <a:buSzPct val="100000"/>
              <a:buAutoNum type="arabicPeriod"/>
            </a:pPr>
            <a:r>
              <a:rPr lang="en" sz="3650" b="1">
                <a:solidFill>
                  <a:srgbClr val="000000"/>
                </a:solidFill>
              </a:rPr>
              <a:t>Assemble the agreed upon options into a package that address all issues and accommodates all interests</a:t>
            </a:r>
            <a:endParaRPr sz="3650" b="1">
              <a:solidFill>
                <a:srgbClr val="000000"/>
              </a:solidFill>
            </a:endParaRPr>
          </a:p>
          <a:p>
            <a:pPr marL="457200" lvl="0" indent="-286543" algn="l" rtl="0">
              <a:lnSpc>
                <a:spcPct val="115000"/>
              </a:lnSpc>
              <a:spcBef>
                <a:spcPts val="0"/>
              </a:spcBef>
              <a:spcAft>
                <a:spcPts val="0"/>
              </a:spcAft>
              <a:buClr>
                <a:srgbClr val="000000"/>
              </a:buClr>
              <a:buSzPct val="100000"/>
              <a:buAutoNum type="arabicPeriod"/>
            </a:pPr>
            <a:r>
              <a:rPr lang="en" sz="3650" b="1">
                <a:solidFill>
                  <a:srgbClr val="000000"/>
                </a:solidFill>
              </a:rPr>
              <a:t>Each person in the group can test how close they are to arriving at consensus.  </a:t>
            </a:r>
            <a:endParaRPr sz="3650" b="1">
              <a:solidFill>
                <a:srgbClr val="000000"/>
              </a:solidFill>
            </a:endParaRPr>
          </a:p>
          <a:p>
            <a:pPr marL="457200" lvl="0" indent="0" algn="l" rtl="0">
              <a:lnSpc>
                <a:spcPct val="100000"/>
              </a:lnSpc>
              <a:spcBef>
                <a:spcPts val="1200"/>
              </a:spcBef>
              <a:spcAft>
                <a:spcPts val="0"/>
              </a:spcAft>
              <a:buNone/>
            </a:pPr>
            <a:r>
              <a:rPr lang="en" sz="3650" b="1">
                <a:solidFill>
                  <a:srgbClr val="000000"/>
                </a:solidFill>
              </a:rPr>
              <a:t>1.  Wholeheartedly agree  </a:t>
            </a:r>
            <a:endParaRPr sz="3650" b="1">
              <a:solidFill>
                <a:srgbClr val="000000"/>
              </a:solidFill>
            </a:endParaRPr>
          </a:p>
          <a:p>
            <a:pPr marL="457200" lvl="0" indent="0" algn="l" rtl="0">
              <a:lnSpc>
                <a:spcPct val="100000"/>
              </a:lnSpc>
              <a:spcBef>
                <a:spcPts val="1200"/>
              </a:spcBef>
              <a:spcAft>
                <a:spcPts val="0"/>
              </a:spcAft>
              <a:buNone/>
            </a:pPr>
            <a:r>
              <a:rPr lang="en" sz="3650" b="1">
                <a:solidFill>
                  <a:srgbClr val="000000"/>
                </a:solidFill>
              </a:rPr>
              <a:t>2.  Supportive 	</a:t>
            </a:r>
            <a:endParaRPr sz="3650" b="1">
              <a:solidFill>
                <a:srgbClr val="000000"/>
              </a:solidFill>
            </a:endParaRPr>
          </a:p>
          <a:p>
            <a:pPr marL="457200" lvl="0" indent="0" algn="l" rtl="0">
              <a:lnSpc>
                <a:spcPct val="100000"/>
              </a:lnSpc>
              <a:spcBef>
                <a:spcPts val="1200"/>
              </a:spcBef>
              <a:spcAft>
                <a:spcPts val="0"/>
              </a:spcAft>
              <a:buNone/>
            </a:pPr>
            <a:r>
              <a:rPr lang="en" sz="3650" b="1">
                <a:solidFill>
                  <a:srgbClr val="000000"/>
                </a:solidFill>
              </a:rPr>
              <a:t>3.  Can live with it.      </a:t>
            </a:r>
            <a:endParaRPr sz="3650" b="1">
              <a:solidFill>
                <a:srgbClr val="000000"/>
              </a:solidFill>
            </a:endParaRPr>
          </a:p>
          <a:p>
            <a:pPr marL="457200" lvl="0" indent="0" algn="l" rtl="0">
              <a:lnSpc>
                <a:spcPct val="100000"/>
              </a:lnSpc>
              <a:spcBef>
                <a:spcPts val="1200"/>
              </a:spcBef>
              <a:spcAft>
                <a:spcPts val="0"/>
              </a:spcAft>
              <a:buNone/>
            </a:pPr>
            <a:r>
              <a:rPr lang="en" sz="3650" b="1">
                <a:solidFill>
                  <a:srgbClr val="000000"/>
                </a:solidFill>
              </a:rPr>
              <a:t>4. Reservations about it – let’s talk more  </a:t>
            </a:r>
            <a:endParaRPr sz="3650" b="1">
              <a:solidFill>
                <a:srgbClr val="000000"/>
              </a:solidFill>
            </a:endParaRPr>
          </a:p>
          <a:p>
            <a:pPr marL="457200" lvl="0" indent="0" algn="l" rtl="0">
              <a:lnSpc>
                <a:spcPct val="100000"/>
              </a:lnSpc>
              <a:spcBef>
                <a:spcPts val="1200"/>
              </a:spcBef>
              <a:spcAft>
                <a:spcPts val="0"/>
              </a:spcAft>
              <a:buNone/>
            </a:pPr>
            <a:r>
              <a:rPr lang="en" sz="3650" b="1">
                <a:solidFill>
                  <a:srgbClr val="000000"/>
                </a:solidFill>
              </a:rPr>
              <a:t>5.  Serious concerns exist – must talk</a:t>
            </a:r>
            <a:endParaRPr sz="3650" b="1">
              <a:solidFill>
                <a:srgbClr val="000000"/>
              </a:solidFill>
            </a:endParaRPr>
          </a:p>
          <a:p>
            <a:pPr marL="457200" lvl="0" indent="0" algn="l" rtl="0">
              <a:lnSpc>
                <a:spcPct val="100000"/>
              </a:lnSpc>
              <a:spcBef>
                <a:spcPts val="1200"/>
              </a:spcBef>
              <a:spcAft>
                <a:spcPts val="0"/>
              </a:spcAft>
              <a:buNone/>
            </a:pPr>
            <a:r>
              <a:rPr lang="en" sz="3650" b="1">
                <a:solidFill>
                  <a:srgbClr val="000000"/>
                </a:solidFill>
              </a:rPr>
              <a:t>6.  Reject it – will block it</a:t>
            </a:r>
            <a:endParaRPr sz="3650" b="1">
              <a:solidFill>
                <a:srgbClr val="000000"/>
              </a:solidFill>
            </a:endParaRPr>
          </a:p>
          <a:p>
            <a:pPr marL="457200" lvl="0" indent="-250825" algn="l" rtl="0">
              <a:lnSpc>
                <a:spcPct val="115000"/>
              </a:lnSpc>
              <a:spcBef>
                <a:spcPts val="1200"/>
              </a:spcBef>
              <a:spcAft>
                <a:spcPts val="0"/>
              </a:spcAft>
              <a:buClr>
                <a:srgbClr val="000000"/>
              </a:buClr>
              <a:buSzPct val="100000"/>
              <a:buFont typeface="Arial"/>
              <a:buAutoNum type="arabicPeriod"/>
            </a:pPr>
            <a:endParaRPr sz="1400" b="1">
              <a:solidFill>
                <a:srgbClr val="000000"/>
              </a:solidFill>
              <a:latin typeface="Arial"/>
              <a:ea typeface="Arial"/>
              <a:cs typeface="Arial"/>
              <a:sym typeface="Arial"/>
            </a:endParaRPr>
          </a:p>
          <a:p>
            <a:pPr marL="457200" lvl="0" indent="0" algn="l" rtl="0">
              <a:lnSpc>
                <a:spcPct val="115000"/>
              </a:lnSpc>
              <a:spcBef>
                <a:spcPts val="1200"/>
              </a:spcBef>
              <a:spcAft>
                <a:spcPts val="1200"/>
              </a:spcAft>
              <a:buNone/>
            </a:pPr>
            <a:endParaRPr sz="1500" b="1"/>
          </a:p>
        </p:txBody>
      </p:sp>
      <p:pic>
        <p:nvPicPr>
          <p:cNvPr id="317" name="Google Shape;317;g2a24ce778ce_0_83"/>
          <p:cNvPicPr preferRelativeResize="0"/>
          <p:nvPr/>
        </p:nvPicPr>
        <p:blipFill rotWithShape="1">
          <a:blip r:embed="rId3">
            <a:alphaModFix/>
          </a:blip>
          <a:srcRect/>
          <a:stretch/>
        </p:blipFill>
        <p:spPr>
          <a:xfrm>
            <a:off x="7636275" y="4262050"/>
            <a:ext cx="1507725" cy="743800"/>
          </a:xfrm>
          <a:prstGeom prst="rect">
            <a:avLst/>
          </a:prstGeom>
          <a:noFill/>
          <a:ln>
            <a:noFill/>
          </a:ln>
        </p:spPr>
      </p:pic>
      <p:sp>
        <p:nvSpPr>
          <p:cNvPr id="318" name="Google Shape;318;g2a24ce778ce_0_83"/>
          <p:cNvSpPr txBox="1"/>
          <p:nvPr/>
        </p:nvSpPr>
        <p:spPr>
          <a:xfrm>
            <a:off x="8393875" y="4294175"/>
            <a:ext cx="706200" cy="400200"/>
          </a:xfrm>
          <a:prstGeom prst="rect">
            <a:avLst/>
          </a:prstGeom>
          <a:noFill/>
          <a:ln>
            <a:noFill/>
          </a:ln>
        </p:spPr>
        <p:txBody>
          <a:bodyPr spcFirstLastPara="1" wrap="square" lIns="91425" tIns="91425" rIns="91425" bIns="91425"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g2a24ce778ce_0_97"/>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Group Activity</a:t>
            </a:r>
            <a:endParaRPr/>
          </a:p>
          <a:p>
            <a:pPr marL="0" lvl="0" indent="0" algn="l" rtl="0">
              <a:lnSpc>
                <a:spcPct val="100000"/>
              </a:lnSpc>
              <a:spcBef>
                <a:spcPts val="0"/>
              </a:spcBef>
              <a:spcAft>
                <a:spcPts val="0"/>
              </a:spcAft>
              <a:buSzPct val="100000"/>
              <a:buNone/>
            </a:pPr>
            <a:r>
              <a:rPr lang="en"/>
              <a:t>Reflection </a:t>
            </a:r>
            <a:endParaRPr/>
          </a:p>
          <a:p>
            <a:pPr marL="0" lvl="0" indent="0" algn="l" rtl="0">
              <a:lnSpc>
                <a:spcPct val="100000"/>
              </a:lnSpc>
              <a:spcBef>
                <a:spcPts val="0"/>
              </a:spcBef>
              <a:spcAft>
                <a:spcPts val="0"/>
              </a:spcAft>
              <a:buSzPct val="100000"/>
              <a:buNone/>
            </a:pPr>
            <a:endParaRPr/>
          </a:p>
          <a:p>
            <a:pPr marL="0" lvl="0" indent="0" algn="l" rtl="0">
              <a:spcBef>
                <a:spcPts val="0"/>
              </a:spcBef>
              <a:spcAft>
                <a:spcPts val="0"/>
              </a:spcAft>
              <a:buNone/>
            </a:pPr>
            <a:endParaRPr>
              <a:solidFill>
                <a:srgbClr val="FFFFFF"/>
              </a:solidFill>
            </a:endParaRPr>
          </a:p>
          <a:p>
            <a:pPr marL="0" lvl="0" indent="0" algn="l" rtl="0">
              <a:lnSpc>
                <a:spcPct val="100000"/>
              </a:lnSpc>
              <a:spcBef>
                <a:spcPts val="0"/>
              </a:spcBef>
              <a:spcAft>
                <a:spcPts val="0"/>
              </a:spcAft>
              <a:buSzPct val="100000"/>
              <a:buNone/>
            </a:pPr>
            <a:endParaRPr/>
          </a:p>
          <a:p>
            <a:pPr marL="0" lvl="0" indent="0" algn="l" rtl="0">
              <a:spcBef>
                <a:spcPts val="0"/>
              </a:spcBef>
              <a:spcAft>
                <a:spcPts val="0"/>
              </a:spcAft>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228600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br>
              <a:rPr lang="en"/>
            </a:br>
            <a:endParaRPr/>
          </a:p>
        </p:txBody>
      </p:sp>
      <p:sp>
        <p:nvSpPr>
          <p:cNvPr id="324" name="Google Shape;324;g2a24ce778ce_0_97"/>
          <p:cNvSpPr txBox="1">
            <a:spLocks noGrp="1"/>
          </p:cNvSpPr>
          <p:nvPr>
            <p:ph type="body" idx="1"/>
          </p:nvPr>
        </p:nvSpPr>
        <p:spPr>
          <a:xfrm>
            <a:off x="4572000" y="380525"/>
            <a:ext cx="4166400" cy="4098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sz="1500">
              <a:solidFill>
                <a:srgbClr val="000000"/>
              </a:solidFill>
            </a:endParaRPr>
          </a:p>
          <a:p>
            <a:pPr marL="0" lvl="0" indent="0" algn="l" rtl="0">
              <a:lnSpc>
                <a:spcPct val="100000"/>
              </a:lnSpc>
              <a:spcBef>
                <a:spcPts val="0"/>
              </a:spcBef>
              <a:spcAft>
                <a:spcPts val="0"/>
              </a:spcAft>
              <a:buNone/>
            </a:pPr>
            <a:r>
              <a:rPr lang="en" sz="1500">
                <a:solidFill>
                  <a:srgbClr val="000000"/>
                </a:solidFill>
              </a:rPr>
              <a:t>Spokesperson for each group will read the scenario for their group.</a:t>
            </a:r>
            <a:endParaRPr sz="1500">
              <a:solidFill>
                <a:srgbClr val="000000"/>
              </a:solidFill>
            </a:endParaRPr>
          </a:p>
          <a:p>
            <a:pPr marL="457200" marR="0" lvl="0" indent="-323850" algn="l" rtl="0">
              <a:lnSpc>
                <a:spcPct val="115000"/>
              </a:lnSpc>
              <a:spcBef>
                <a:spcPts val="1200"/>
              </a:spcBef>
              <a:spcAft>
                <a:spcPts val="0"/>
              </a:spcAft>
              <a:buSzPts val="1500"/>
              <a:buAutoNum type="arabicPeriod"/>
            </a:pPr>
            <a:r>
              <a:rPr lang="en" sz="1500" b="1"/>
              <a:t>Would you consider this a</a:t>
            </a:r>
            <a:r>
              <a:rPr lang="en" sz="1500">
                <a:solidFill>
                  <a:srgbClr val="000000"/>
                </a:solidFill>
              </a:rPr>
              <a:t> </a:t>
            </a:r>
            <a:r>
              <a:rPr lang="en" sz="1500" b="1"/>
              <a:t>successful meeting?</a:t>
            </a:r>
            <a:endParaRPr sz="1500" b="1"/>
          </a:p>
          <a:p>
            <a:pPr marL="457200" marR="0" lvl="0" indent="0" algn="l" rtl="0">
              <a:lnSpc>
                <a:spcPct val="115000"/>
              </a:lnSpc>
              <a:spcBef>
                <a:spcPts val="1200"/>
              </a:spcBef>
              <a:spcAft>
                <a:spcPts val="0"/>
              </a:spcAft>
              <a:buNone/>
            </a:pPr>
            <a:endParaRPr sz="1500" b="1"/>
          </a:p>
          <a:p>
            <a:pPr marL="457200" marR="0" lvl="0" indent="-323850" algn="l" rtl="0">
              <a:lnSpc>
                <a:spcPct val="115000"/>
              </a:lnSpc>
              <a:spcBef>
                <a:spcPts val="1200"/>
              </a:spcBef>
              <a:spcAft>
                <a:spcPts val="0"/>
              </a:spcAft>
              <a:buSzPts val="1500"/>
              <a:buAutoNum type="arabicPeriod"/>
            </a:pPr>
            <a:r>
              <a:rPr lang="en" sz="1500" b="1"/>
              <a:t>Do you believe the purpose of the meeting was fulfilled? </a:t>
            </a:r>
            <a:endParaRPr sz="1500" b="1"/>
          </a:p>
          <a:p>
            <a:pPr marL="457200" marR="0" lvl="0" indent="0" algn="l" rtl="0">
              <a:lnSpc>
                <a:spcPct val="115000"/>
              </a:lnSpc>
              <a:spcBef>
                <a:spcPts val="1200"/>
              </a:spcBef>
              <a:spcAft>
                <a:spcPts val="0"/>
              </a:spcAft>
              <a:buNone/>
            </a:pPr>
            <a:endParaRPr sz="1500" b="1"/>
          </a:p>
          <a:p>
            <a:pPr marL="457200" marR="0" lvl="0" indent="-317500" algn="l" rtl="0">
              <a:lnSpc>
                <a:spcPct val="115000"/>
              </a:lnSpc>
              <a:spcBef>
                <a:spcPts val="1200"/>
              </a:spcBef>
              <a:spcAft>
                <a:spcPts val="0"/>
              </a:spcAft>
              <a:buSzPts val="1400"/>
              <a:buAutoNum type="arabicPeriod"/>
            </a:pPr>
            <a:r>
              <a:rPr lang="en" sz="1400" b="1">
                <a:solidFill>
                  <a:srgbClr val="374151"/>
                </a:solidFill>
              </a:rPr>
              <a:t>Which strategies had the most positive impact in improving the effectiveness of this meeting?</a:t>
            </a:r>
            <a:endParaRPr sz="1400" b="1">
              <a:solidFill>
                <a:srgbClr val="000000"/>
              </a:solidFill>
            </a:endParaRPr>
          </a:p>
          <a:p>
            <a:pPr marL="457200" lvl="0" indent="0" algn="l" rtl="0">
              <a:lnSpc>
                <a:spcPct val="100000"/>
              </a:lnSpc>
              <a:spcBef>
                <a:spcPts val="1200"/>
              </a:spcBef>
              <a:spcAft>
                <a:spcPts val="0"/>
              </a:spcAft>
              <a:buNone/>
            </a:pPr>
            <a:endParaRPr sz="1500">
              <a:solidFill>
                <a:srgbClr val="000000"/>
              </a:solidFill>
            </a:endParaRPr>
          </a:p>
          <a:p>
            <a:pPr marL="457200" lvl="0" indent="0" algn="l" rtl="0">
              <a:lnSpc>
                <a:spcPct val="100000"/>
              </a:lnSpc>
              <a:spcBef>
                <a:spcPts val="0"/>
              </a:spcBef>
              <a:spcAft>
                <a:spcPts val="0"/>
              </a:spcAft>
              <a:buNone/>
            </a:pPr>
            <a:endParaRPr sz="1500">
              <a:solidFill>
                <a:srgbClr val="000000"/>
              </a:solidFill>
            </a:endParaRPr>
          </a:p>
          <a:p>
            <a:pPr marL="0" lvl="0" indent="0" algn="l" rtl="0">
              <a:lnSpc>
                <a:spcPct val="100000"/>
              </a:lnSpc>
              <a:spcBef>
                <a:spcPts val="0"/>
              </a:spcBef>
              <a:spcAft>
                <a:spcPts val="0"/>
              </a:spcAft>
              <a:buNone/>
            </a:pPr>
            <a:endParaRPr sz="1500">
              <a:solidFill>
                <a:srgbClr val="000000"/>
              </a:solidFill>
            </a:endParaRPr>
          </a:p>
          <a:p>
            <a:pPr marL="914400" lvl="0" indent="0" algn="l" rtl="0">
              <a:lnSpc>
                <a:spcPct val="115000"/>
              </a:lnSpc>
              <a:spcBef>
                <a:spcPts val="1200"/>
              </a:spcBef>
              <a:spcAft>
                <a:spcPts val="0"/>
              </a:spcAft>
              <a:buNone/>
            </a:pPr>
            <a:endParaRPr sz="1500">
              <a:solidFill>
                <a:srgbClr val="000000"/>
              </a:solidFill>
            </a:endParaRPr>
          </a:p>
          <a:p>
            <a:pPr marL="914400" lvl="0" indent="0" algn="l" rtl="0">
              <a:lnSpc>
                <a:spcPct val="115000"/>
              </a:lnSpc>
              <a:spcBef>
                <a:spcPts val="1200"/>
              </a:spcBef>
              <a:spcAft>
                <a:spcPts val="1200"/>
              </a:spcAft>
              <a:buNone/>
            </a:pPr>
            <a:endParaRPr sz="1500">
              <a:solidFill>
                <a:srgbClr val="000000"/>
              </a:solidFill>
            </a:endParaRPr>
          </a:p>
        </p:txBody>
      </p:sp>
      <p:pic>
        <p:nvPicPr>
          <p:cNvPr id="325" name="Google Shape;325;g2a24ce778ce_0_97"/>
          <p:cNvPicPr preferRelativeResize="0"/>
          <p:nvPr/>
        </p:nvPicPr>
        <p:blipFill rotWithShape="1">
          <a:blip r:embed="rId3">
            <a:alphaModFix/>
          </a:blip>
          <a:srcRect/>
          <a:stretch/>
        </p:blipFill>
        <p:spPr>
          <a:xfrm>
            <a:off x="7266025" y="4106650"/>
            <a:ext cx="1735700" cy="856275"/>
          </a:xfrm>
          <a:prstGeom prst="rect">
            <a:avLst/>
          </a:prstGeom>
          <a:noFill/>
          <a:ln>
            <a:noFill/>
          </a:ln>
        </p:spPr>
      </p:pic>
      <p:sp>
        <p:nvSpPr>
          <p:cNvPr id="326" name="Google Shape;326;g2a24ce778ce_0_97"/>
          <p:cNvSpPr txBox="1"/>
          <p:nvPr/>
        </p:nvSpPr>
        <p:spPr>
          <a:xfrm>
            <a:off x="8362125" y="3796400"/>
            <a:ext cx="706200" cy="400200"/>
          </a:xfrm>
          <a:prstGeom prst="rect">
            <a:avLst/>
          </a:prstGeom>
          <a:noFill/>
          <a:ln>
            <a:noFill/>
          </a:ln>
        </p:spPr>
        <p:txBody>
          <a:bodyPr spcFirstLastPara="1" wrap="square" lIns="91425" tIns="91425" rIns="91425" bIns="91425"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
                <a:solidFill>
                  <a:schemeClr val="dk1"/>
                </a:solidFill>
                <a:latin typeface="Roboto"/>
                <a:ea typeface="Roboto"/>
                <a:cs typeface="Roboto"/>
                <a:sym typeface="Roboto"/>
              </a:rPr>
              <a:t>M</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41"/>
          <p:cNvSpPr txBox="1">
            <a:spLocks noGrp="1"/>
          </p:cNvSpPr>
          <p:nvPr>
            <p:ph type="title"/>
          </p:nvPr>
        </p:nvSpPr>
        <p:spPr>
          <a:xfrm>
            <a:off x="311725" y="500925"/>
            <a:ext cx="8520600" cy="6237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2800"/>
              <a:buNone/>
            </a:pPr>
            <a:r>
              <a:rPr lang="en"/>
              <a:t>Let’s Review</a:t>
            </a:r>
            <a:endParaRPr/>
          </a:p>
        </p:txBody>
      </p:sp>
      <p:sp>
        <p:nvSpPr>
          <p:cNvPr id="332" name="Google Shape;332;p41"/>
          <p:cNvSpPr txBox="1"/>
          <p:nvPr/>
        </p:nvSpPr>
        <p:spPr>
          <a:xfrm>
            <a:off x="510575" y="1511350"/>
            <a:ext cx="8143800" cy="2816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 sz="1600" b="1" i="0" u="none" strike="noStrike" cap="none">
                <a:solidFill>
                  <a:srgbClr val="000000"/>
                </a:solidFill>
                <a:latin typeface="Roboto"/>
                <a:ea typeface="Roboto"/>
                <a:cs typeface="Roboto"/>
                <a:sym typeface="Roboto"/>
              </a:rPr>
              <a:t>Today we have explored</a:t>
            </a:r>
            <a:r>
              <a:rPr lang="en" sz="1600" b="1">
                <a:latin typeface="Roboto"/>
                <a:ea typeface="Roboto"/>
                <a:cs typeface="Roboto"/>
                <a:sym typeface="Roboto"/>
              </a:rPr>
              <a:t> multiple strategies to help facilitate a productive meeting.</a:t>
            </a:r>
            <a:endParaRPr sz="1600" b="1" i="0" u="none" strike="noStrike" cap="none">
              <a:solidFill>
                <a:srgbClr val="000000"/>
              </a:solidFill>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000000"/>
              </a:solidFill>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r>
              <a:rPr lang="en" sz="1600" b="1" i="0" u="none" strike="noStrike" cap="none">
                <a:solidFill>
                  <a:srgbClr val="000000"/>
                </a:solidFill>
                <a:latin typeface="Roboto"/>
                <a:ea typeface="Roboto"/>
                <a:cs typeface="Roboto"/>
                <a:sym typeface="Roboto"/>
              </a:rPr>
              <a:t>We’ve learned </a:t>
            </a:r>
            <a:endParaRPr sz="1600" b="1" i="0" u="none" strike="noStrike" cap="none">
              <a:solidFill>
                <a:srgbClr val="000000"/>
              </a:solidFill>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endParaRPr sz="1600" b="1">
              <a:latin typeface="Roboto"/>
              <a:ea typeface="Roboto"/>
              <a:cs typeface="Roboto"/>
              <a:sym typeface="Roboto"/>
            </a:endParaRPr>
          </a:p>
          <a:p>
            <a:pPr marL="457200" lvl="0" indent="-304800" algn="l" rtl="0">
              <a:spcBef>
                <a:spcPts val="0"/>
              </a:spcBef>
              <a:spcAft>
                <a:spcPts val="0"/>
              </a:spcAft>
              <a:buSzPts val="1200"/>
              <a:buFont typeface="Roboto"/>
              <a:buChar char="●"/>
            </a:pPr>
            <a:r>
              <a:rPr lang="en" sz="1200" b="1">
                <a:latin typeface="Roboto"/>
                <a:ea typeface="Roboto"/>
                <a:cs typeface="Roboto"/>
                <a:sym typeface="Roboto"/>
              </a:rPr>
              <a:t>why meeting pre-work is important and why we should clearly state the purpose for holding meeting </a:t>
            </a:r>
            <a:endParaRPr sz="1200" b="1">
              <a:latin typeface="Roboto"/>
              <a:ea typeface="Roboto"/>
              <a:cs typeface="Roboto"/>
              <a:sym typeface="Roboto"/>
            </a:endParaRPr>
          </a:p>
          <a:p>
            <a:pPr marL="457200" lvl="0" indent="-304800" algn="l" rtl="0">
              <a:spcBef>
                <a:spcPts val="0"/>
              </a:spcBef>
              <a:spcAft>
                <a:spcPts val="0"/>
              </a:spcAft>
              <a:buSzPts val="1200"/>
              <a:buFont typeface="Roboto"/>
              <a:buChar char="●"/>
            </a:pPr>
            <a:r>
              <a:rPr lang="en" sz="1200" b="1">
                <a:latin typeface="Roboto"/>
                <a:ea typeface="Roboto"/>
                <a:cs typeface="Roboto"/>
                <a:sym typeface="Roboto"/>
              </a:rPr>
              <a:t>conflict and tension is an integral part of group work</a:t>
            </a:r>
            <a:endParaRPr sz="1200" b="1">
              <a:latin typeface="Roboto"/>
              <a:ea typeface="Roboto"/>
              <a:cs typeface="Roboto"/>
              <a:sym typeface="Roboto"/>
            </a:endParaRPr>
          </a:p>
          <a:p>
            <a:pPr marL="457200" lvl="0" indent="-304800" algn="l" rtl="0">
              <a:spcBef>
                <a:spcPts val="0"/>
              </a:spcBef>
              <a:spcAft>
                <a:spcPts val="0"/>
              </a:spcAft>
              <a:buSzPts val="1200"/>
              <a:buFont typeface="Roboto"/>
              <a:buChar char="●"/>
            </a:pPr>
            <a:r>
              <a:rPr lang="en" sz="1200" b="1">
                <a:solidFill>
                  <a:srgbClr val="374151"/>
                </a:solidFill>
                <a:latin typeface="Roboto"/>
                <a:ea typeface="Roboto"/>
                <a:cs typeface="Roboto"/>
                <a:sym typeface="Roboto"/>
              </a:rPr>
              <a:t>various strategies to employ in order to enhance the productivity of meetings and foster collaborative group work.</a:t>
            </a:r>
            <a:endParaRPr sz="1200" b="1">
              <a:latin typeface="Roboto"/>
              <a:ea typeface="Roboto"/>
              <a:cs typeface="Roboto"/>
              <a:sym typeface="Roboto"/>
            </a:endParaRPr>
          </a:p>
          <a:p>
            <a:pPr marL="0" lvl="0" indent="0" algn="l" rtl="0">
              <a:spcBef>
                <a:spcPts val="0"/>
              </a:spcBef>
              <a:spcAft>
                <a:spcPts val="0"/>
              </a:spcAft>
              <a:buNone/>
            </a:pPr>
            <a:endParaRPr sz="1300">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Roboto"/>
              <a:ea typeface="Roboto"/>
              <a:cs typeface="Roboto"/>
              <a:sym typeface="Roboto"/>
            </a:endParaRPr>
          </a:p>
          <a:p>
            <a:pPr marL="0" marR="0" lvl="0" indent="0" algn="l" rtl="0">
              <a:lnSpc>
                <a:spcPct val="100000"/>
              </a:lnSpc>
              <a:spcBef>
                <a:spcPts val="0"/>
              </a:spcBef>
              <a:spcAft>
                <a:spcPts val="0"/>
              </a:spcAft>
              <a:buNone/>
            </a:pPr>
            <a:endParaRPr sz="14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Roboto"/>
              <a:ea typeface="Roboto"/>
              <a:cs typeface="Roboto"/>
              <a:sym typeface="Roboto"/>
            </a:endParaRPr>
          </a:p>
        </p:txBody>
      </p:sp>
      <p:pic>
        <p:nvPicPr>
          <p:cNvPr id="333" name="Google Shape;333;p41"/>
          <p:cNvPicPr preferRelativeResize="0"/>
          <p:nvPr/>
        </p:nvPicPr>
        <p:blipFill rotWithShape="1">
          <a:blip r:embed="rId3">
            <a:alphaModFix/>
          </a:blip>
          <a:srcRect/>
          <a:stretch/>
        </p:blipFill>
        <p:spPr>
          <a:xfrm>
            <a:off x="7241809" y="4642575"/>
            <a:ext cx="1412566" cy="428137"/>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42"/>
          <p:cNvSpPr txBox="1">
            <a:spLocks noGrp="1"/>
          </p:cNvSpPr>
          <p:nvPr>
            <p:ph type="title"/>
          </p:nvPr>
        </p:nvSpPr>
        <p:spPr>
          <a:xfrm>
            <a:off x="311725" y="500925"/>
            <a:ext cx="8520600" cy="6237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2800"/>
              <a:buNone/>
            </a:pPr>
            <a:r>
              <a:rPr lang="en"/>
              <a:t>Resources</a:t>
            </a:r>
            <a:endParaRPr/>
          </a:p>
        </p:txBody>
      </p:sp>
      <p:sp>
        <p:nvSpPr>
          <p:cNvPr id="339" name="Google Shape;339;p42"/>
          <p:cNvSpPr txBox="1"/>
          <p:nvPr/>
        </p:nvSpPr>
        <p:spPr>
          <a:xfrm>
            <a:off x="500100" y="1322975"/>
            <a:ext cx="8143800" cy="3648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 sz="1500" b="1">
                <a:latin typeface="Roboto"/>
                <a:ea typeface="Roboto"/>
                <a:cs typeface="Roboto"/>
                <a:sym typeface="Roboto"/>
              </a:rPr>
              <a:t>Module Handouts</a:t>
            </a:r>
            <a:endParaRPr sz="1500" b="1">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endParaRPr sz="1500" b="1">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r>
              <a:rPr lang="en" sz="1500" b="1">
                <a:latin typeface="Roboto"/>
                <a:ea typeface="Roboto"/>
                <a:cs typeface="Roboto"/>
                <a:sym typeface="Roboto"/>
              </a:rPr>
              <a:t>and</a:t>
            </a:r>
            <a:endParaRPr sz="1500" b="1">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endParaRPr sz="1500" b="1">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r>
              <a:rPr lang="en" sz="1500" b="1">
                <a:latin typeface="Roboto"/>
                <a:ea typeface="Roboto"/>
                <a:cs typeface="Roboto"/>
                <a:sym typeface="Roboto"/>
              </a:rPr>
              <a:t>Tools to g</a:t>
            </a:r>
            <a:r>
              <a:rPr lang="en" sz="1500" b="1" i="0" u="none" strike="noStrike" cap="none">
                <a:solidFill>
                  <a:srgbClr val="000000"/>
                </a:solidFill>
                <a:latin typeface="Roboto"/>
                <a:ea typeface="Roboto"/>
                <a:cs typeface="Roboto"/>
                <a:sym typeface="Roboto"/>
              </a:rPr>
              <a:t>et to know yourself better and the people you will be making decisions with.</a:t>
            </a:r>
            <a:endParaRPr sz="1500" b="1" i="0" u="none" strike="noStrike" cap="none">
              <a:solidFill>
                <a:srgbClr val="000000"/>
              </a:solidFill>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endParaRPr sz="1500" b="1">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r>
              <a:rPr lang="en" sz="1500" b="1" i="0" u="none" strike="noStrike" cap="none">
                <a:solidFill>
                  <a:srgbClr val="000000"/>
                </a:solidFill>
                <a:latin typeface="Roboto"/>
                <a:ea typeface="Roboto"/>
                <a:cs typeface="Roboto"/>
                <a:sym typeface="Roboto"/>
              </a:rPr>
              <a:t>1.  Enneagram</a:t>
            </a:r>
            <a:endParaRPr sz="1500" b="1" i="0" u="none" strike="noStrike" cap="none">
              <a:solidFill>
                <a:srgbClr val="000000"/>
              </a:solidFill>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r>
              <a:rPr lang="en" sz="1500" b="1">
                <a:latin typeface="Roboto"/>
                <a:ea typeface="Roboto"/>
                <a:cs typeface="Roboto"/>
                <a:sym typeface="Roboto"/>
              </a:rPr>
              <a:t>2.  DISC</a:t>
            </a:r>
            <a:endParaRPr sz="1500" b="1">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r>
              <a:rPr lang="en" sz="1500" b="1">
                <a:latin typeface="Roboto"/>
                <a:ea typeface="Roboto"/>
                <a:cs typeface="Roboto"/>
                <a:sym typeface="Roboto"/>
              </a:rPr>
              <a:t>3</a:t>
            </a:r>
            <a:r>
              <a:rPr lang="en" sz="1500" b="1" i="0" u="none" strike="noStrike" cap="none">
                <a:solidFill>
                  <a:srgbClr val="000000"/>
                </a:solidFill>
                <a:latin typeface="Roboto"/>
                <a:ea typeface="Roboto"/>
                <a:cs typeface="Roboto"/>
                <a:sym typeface="Roboto"/>
              </a:rPr>
              <a:t>.  Generational Differences</a:t>
            </a:r>
            <a:endParaRPr sz="13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 sz="1500" b="1">
                <a:latin typeface="Roboto"/>
                <a:ea typeface="Roboto"/>
                <a:cs typeface="Roboto"/>
                <a:sym typeface="Roboto"/>
              </a:rPr>
              <a:t>4</a:t>
            </a:r>
            <a:r>
              <a:rPr lang="en" sz="1500" b="1" i="0" u="none" strike="noStrike" cap="none">
                <a:solidFill>
                  <a:srgbClr val="000000"/>
                </a:solidFill>
                <a:latin typeface="Roboto"/>
                <a:ea typeface="Roboto"/>
                <a:cs typeface="Roboto"/>
                <a:sym typeface="Roboto"/>
              </a:rPr>
              <a:t>.  Compass Point Personali</a:t>
            </a:r>
            <a:r>
              <a:rPr lang="en" sz="1500" b="1">
                <a:latin typeface="Roboto"/>
                <a:ea typeface="Roboto"/>
                <a:cs typeface="Roboto"/>
                <a:sym typeface="Roboto"/>
              </a:rPr>
              <a:t>ty Assessment</a:t>
            </a:r>
            <a:endParaRPr sz="13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 sz="1500" b="1">
                <a:latin typeface="Roboto"/>
                <a:ea typeface="Roboto"/>
                <a:cs typeface="Roboto"/>
                <a:sym typeface="Roboto"/>
              </a:rPr>
              <a:t>5</a:t>
            </a:r>
            <a:r>
              <a:rPr lang="en" sz="1500" b="1" i="0" u="none" strike="noStrike" cap="none">
                <a:solidFill>
                  <a:srgbClr val="000000"/>
                </a:solidFill>
                <a:latin typeface="Roboto"/>
                <a:ea typeface="Roboto"/>
                <a:cs typeface="Roboto"/>
                <a:sym typeface="Roboto"/>
              </a:rPr>
              <a:t>.  Reflecting on your </a:t>
            </a:r>
            <a:r>
              <a:rPr lang="en" sz="1500" b="1">
                <a:latin typeface="Roboto"/>
                <a:ea typeface="Roboto"/>
                <a:cs typeface="Roboto"/>
                <a:sym typeface="Roboto"/>
              </a:rPr>
              <a:t>p</a:t>
            </a:r>
            <a:r>
              <a:rPr lang="en" sz="1500" b="1" i="0" u="none" strike="noStrike" cap="none">
                <a:solidFill>
                  <a:srgbClr val="000000"/>
                </a:solidFill>
                <a:latin typeface="Roboto"/>
                <a:ea typeface="Roboto"/>
                <a:cs typeface="Roboto"/>
                <a:sym typeface="Roboto"/>
              </a:rPr>
              <a:t>ersonal </a:t>
            </a:r>
            <a:r>
              <a:rPr lang="en" sz="1500" b="1">
                <a:latin typeface="Roboto"/>
                <a:ea typeface="Roboto"/>
                <a:cs typeface="Roboto"/>
                <a:sym typeface="Roboto"/>
              </a:rPr>
              <a:t>e</a:t>
            </a:r>
            <a:r>
              <a:rPr lang="en" sz="1500" b="1" i="0" u="none" strike="noStrike" cap="none">
                <a:solidFill>
                  <a:srgbClr val="000000"/>
                </a:solidFill>
                <a:latin typeface="Roboto"/>
                <a:ea typeface="Roboto"/>
                <a:cs typeface="Roboto"/>
                <a:sym typeface="Roboto"/>
              </a:rPr>
              <a:t>xperiences that shape your thoughts, ideas, and opinions</a:t>
            </a:r>
            <a:endParaRPr sz="13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 sz="1500" b="1">
                <a:latin typeface="Roboto"/>
                <a:ea typeface="Roboto"/>
                <a:cs typeface="Roboto"/>
                <a:sym typeface="Roboto"/>
              </a:rPr>
              <a:t>6</a:t>
            </a:r>
            <a:r>
              <a:rPr lang="en" sz="1500" b="1" i="0" u="none" strike="noStrike" cap="none">
                <a:solidFill>
                  <a:srgbClr val="000000"/>
                </a:solidFill>
                <a:latin typeface="Roboto"/>
                <a:ea typeface="Roboto"/>
                <a:cs typeface="Roboto"/>
                <a:sym typeface="Roboto"/>
              </a:rPr>
              <a:t>.  Reflect on your </a:t>
            </a:r>
            <a:r>
              <a:rPr lang="en" sz="1500" b="1">
                <a:latin typeface="Roboto"/>
                <a:ea typeface="Roboto"/>
                <a:cs typeface="Roboto"/>
                <a:sym typeface="Roboto"/>
              </a:rPr>
              <a:t>c</a:t>
            </a:r>
            <a:r>
              <a:rPr lang="en" sz="1500" b="1" i="0" u="none" strike="noStrike" cap="none">
                <a:solidFill>
                  <a:srgbClr val="000000"/>
                </a:solidFill>
                <a:latin typeface="Roboto"/>
                <a:ea typeface="Roboto"/>
                <a:cs typeface="Roboto"/>
                <a:sym typeface="Roboto"/>
              </a:rPr>
              <a:t>ultural </a:t>
            </a:r>
            <a:r>
              <a:rPr lang="en" sz="1500" b="1">
                <a:latin typeface="Roboto"/>
                <a:ea typeface="Roboto"/>
                <a:cs typeface="Roboto"/>
                <a:sym typeface="Roboto"/>
              </a:rPr>
              <a:t>e</a:t>
            </a:r>
            <a:r>
              <a:rPr lang="en" sz="1500" b="1" i="0" u="none" strike="noStrike" cap="none">
                <a:solidFill>
                  <a:srgbClr val="000000"/>
                </a:solidFill>
                <a:latin typeface="Roboto"/>
                <a:ea typeface="Roboto"/>
                <a:cs typeface="Roboto"/>
                <a:sym typeface="Roboto"/>
              </a:rPr>
              <a:t>xperiences that shape your thoughts, ideas, and opinions</a:t>
            </a:r>
            <a:endParaRPr sz="13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 sz="1500" b="1">
                <a:latin typeface="Roboto"/>
                <a:ea typeface="Roboto"/>
                <a:cs typeface="Roboto"/>
                <a:sym typeface="Roboto"/>
              </a:rPr>
              <a:t>7</a:t>
            </a:r>
            <a:r>
              <a:rPr lang="en" sz="1500" b="1" i="0" u="none" strike="noStrike" cap="none">
                <a:solidFill>
                  <a:srgbClr val="000000"/>
                </a:solidFill>
                <a:latin typeface="Roboto"/>
                <a:ea typeface="Roboto"/>
                <a:cs typeface="Roboto"/>
                <a:sym typeface="Roboto"/>
              </a:rPr>
              <a:t>.  Be willing to build positive relations with the people in your decision making group.</a:t>
            </a:r>
            <a:endParaRPr sz="13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g2a24ce778ce_0_106"/>
          <p:cNvSpPr txBox="1">
            <a:spLocks noGrp="1"/>
          </p:cNvSpPr>
          <p:nvPr>
            <p:ph type="ctrTitle"/>
          </p:nvPr>
        </p:nvSpPr>
        <p:spPr>
          <a:xfrm>
            <a:off x="360950" y="709350"/>
            <a:ext cx="8520600" cy="12825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3600"/>
              <a:buNone/>
            </a:pPr>
            <a:r>
              <a:rPr lang="en"/>
              <a:t>Module 4</a:t>
            </a:r>
            <a:endParaRPr/>
          </a:p>
          <a:p>
            <a:pPr marL="0" lvl="0" indent="0" algn="l" rtl="0">
              <a:lnSpc>
                <a:spcPct val="100000"/>
              </a:lnSpc>
              <a:spcBef>
                <a:spcPts val="0"/>
              </a:spcBef>
              <a:spcAft>
                <a:spcPts val="0"/>
              </a:spcAft>
              <a:buSzPts val="3600"/>
              <a:buNone/>
            </a:pPr>
            <a:r>
              <a:rPr lang="en"/>
              <a:t>Making Meetings Work Better</a:t>
            </a:r>
            <a:endParaRPr/>
          </a:p>
        </p:txBody>
      </p:sp>
      <p:pic>
        <p:nvPicPr>
          <p:cNvPr id="345" name="Google Shape;345;g2a24ce778ce_0_106"/>
          <p:cNvPicPr preferRelativeResize="0"/>
          <p:nvPr/>
        </p:nvPicPr>
        <p:blipFill rotWithShape="1">
          <a:blip r:embed="rId3">
            <a:alphaModFix/>
          </a:blip>
          <a:srcRect/>
          <a:stretch/>
        </p:blipFill>
        <p:spPr>
          <a:xfrm>
            <a:off x="6692525" y="126778"/>
            <a:ext cx="2139775" cy="1055625"/>
          </a:xfrm>
          <a:prstGeom prst="rect">
            <a:avLst/>
          </a:prstGeom>
          <a:noFill/>
          <a:ln>
            <a:noFill/>
          </a:ln>
        </p:spPr>
      </p:pic>
      <p:sp>
        <p:nvSpPr>
          <p:cNvPr id="346" name="Google Shape;346;g2a24ce778ce_0_106"/>
          <p:cNvSpPr txBox="1"/>
          <p:nvPr/>
        </p:nvSpPr>
        <p:spPr>
          <a:xfrm>
            <a:off x="2999900" y="3548775"/>
            <a:ext cx="5999100" cy="831300"/>
          </a:xfrm>
          <a:prstGeom prst="rect">
            <a:avLst/>
          </a:prstGeom>
          <a:noFill/>
          <a:ln>
            <a:noFill/>
          </a:ln>
        </p:spPr>
        <p:txBody>
          <a:bodyPr spcFirstLastPara="1" wrap="square" lIns="91425" tIns="91425" rIns="91425" bIns="91425"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
                <a:solidFill>
                  <a:schemeClr val="lt1"/>
                </a:solidFill>
                <a:latin typeface="Roboto"/>
                <a:ea typeface="Roboto"/>
                <a:cs typeface="Roboto"/>
                <a:sym typeface="Roboto"/>
              </a:rPr>
              <a:t>Question / Comments / Don’t forget to complete the course evaluation.</a:t>
            </a:r>
            <a:endParaRPr>
              <a:solidFill>
                <a:schemeClr val="lt1"/>
              </a:solidFill>
              <a:latin typeface="Roboto"/>
              <a:ea typeface="Roboto"/>
              <a:cs typeface="Roboto"/>
              <a:sym typeface="Roboto"/>
            </a:endParaRPr>
          </a:p>
          <a:p>
            <a:pPr marL="0" marR="0" lvl="0" indent="0" algn="r" rtl="0">
              <a:lnSpc>
                <a:spcPct val="100000"/>
              </a:lnSpc>
              <a:spcBef>
                <a:spcPts val="0"/>
              </a:spcBef>
              <a:spcAft>
                <a:spcPts val="0"/>
              </a:spcAft>
              <a:buClr>
                <a:srgbClr val="000000"/>
              </a:buClr>
              <a:buSzPts val="1400"/>
              <a:buFont typeface="Arial"/>
              <a:buNone/>
            </a:pPr>
            <a:endParaRPr>
              <a:solidFill>
                <a:schemeClr val="lt1"/>
              </a:solidFill>
              <a:latin typeface="Roboto"/>
              <a:ea typeface="Roboto"/>
              <a:cs typeface="Roboto"/>
              <a:sym typeface="Roboto"/>
            </a:endParaRPr>
          </a:p>
          <a:p>
            <a:pPr marL="0" marR="0" lvl="0" indent="0" algn="r"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Roboto"/>
                <a:ea typeface="Roboto"/>
                <a:cs typeface="Roboto"/>
                <a:sym typeface="Roboto"/>
              </a:rPr>
              <a:t>Elaine Botello &amp; Marlayna Mass</a:t>
            </a:r>
            <a:r>
              <a:rPr lang="en">
                <a:solidFill>
                  <a:schemeClr val="lt1"/>
                </a:solidFill>
                <a:latin typeface="Roboto"/>
                <a:ea typeface="Roboto"/>
                <a:cs typeface="Roboto"/>
                <a:sym typeface="Roboto"/>
              </a:rPr>
              <a:t>ey - Making Meetings Work Better</a:t>
            </a:r>
            <a:endParaRPr sz="1400" b="0" i="0" u="none" strike="noStrike" cap="none">
              <a:solidFill>
                <a:schemeClr val="lt1"/>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2a24ce778ce_0_90"/>
          <p:cNvSpPr txBox="1">
            <a:spLocks noGrp="1"/>
          </p:cNvSpPr>
          <p:nvPr>
            <p:ph type="ctrTitle"/>
          </p:nvPr>
        </p:nvSpPr>
        <p:spPr>
          <a:xfrm>
            <a:off x="311700" y="539725"/>
            <a:ext cx="8520600" cy="12825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Module 4</a:t>
            </a:r>
            <a:endParaRPr/>
          </a:p>
          <a:p>
            <a:pPr marL="0" lvl="0" indent="0" algn="l" rtl="0">
              <a:spcBef>
                <a:spcPts val="0"/>
              </a:spcBef>
              <a:spcAft>
                <a:spcPts val="0"/>
              </a:spcAft>
              <a:buSzPct val="100000"/>
              <a:buNone/>
            </a:pPr>
            <a:r>
              <a:rPr lang="en"/>
              <a:t>Making Meetings Work Better</a:t>
            </a:r>
            <a:endParaRPr/>
          </a:p>
          <a:p>
            <a:pPr marL="0" lvl="0" indent="0" algn="l" rtl="0">
              <a:lnSpc>
                <a:spcPct val="100000"/>
              </a:lnSpc>
              <a:spcBef>
                <a:spcPts val="0"/>
              </a:spcBef>
              <a:spcAft>
                <a:spcPts val="0"/>
              </a:spcAft>
              <a:buSzPct val="100000"/>
              <a:buNone/>
            </a:pPr>
            <a:endParaRPr/>
          </a:p>
        </p:txBody>
      </p:sp>
      <p:sp>
        <p:nvSpPr>
          <p:cNvPr id="88" name="Google Shape;88;g2a24ce778ce_0_90"/>
          <p:cNvSpPr txBox="1">
            <a:spLocks noGrp="1"/>
          </p:cNvSpPr>
          <p:nvPr>
            <p:ph type="subTitle" idx="1"/>
          </p:nvPr>
        </p:nvSpPr>
        <p:spPr>
          <a:xfrm>
            <a:off x="4572000" y="4024435"/>
            <a:ext cx="4242600" cy="7383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SzPts val="1600"/>
              <a:buNone/>
            </a:pPr>
            <a:r>
              <a:rPr lang="en" sz="2100">
                <a:solidFill>
                  <a:schemeClr val="lt1"/>
                </a:solidFill>
              </a:rPr>
              <a:t>Cohort Introductions</a:t>
            </a:r>
            <a:endParaRPr sz="2100">
              <a:solidFill>
                <a:schemeClr val="lt1"/>
              </a:solidFill>
            </a:endParaRPr>
          </a:p>
        </p:txBody>
      </p:sp>
      <p:pic>
        <p:nvPicPr>
          <p:cNvPr id="89" name="Google Shape;89;g2a24ce778ce_0_90"/>
          <p:cNvPicPr preferRelativeResize="0"/>
          <p:nvPr/>
        </p:nvPicPr>
        <p:blipFill rotWithShape="1">
          <a:blip r:embed="rId3">
            <a:alphaModFix/>
          </a:blip>
          <a:srcRect/>
          <a:stretch/>
        </p:blipFill>
        <p:spPr>
          <a:xfrm>
            <a:off x="6632325" y="126775"/>
            <a:ext cx="2199975" cy="1085325"/>
          </a:xfrm>
          <a:prstGeom prst="rect">
            <a:avLst/>
          </a:prstGeom>
          <a:noFill/>
          <a:ln>
            <a:noFill/>
          </a:ln>
        </p:spPr>
      </p:pic>
      <p:sp>
        <p:nvSpPr>
          <p:cNvPr id="90" name="Google Shape;90;g2a24ce778ce_0_90"/>
          <p:cNvSpPr txBox="1"/>
          <p:nvPr/>
        </p:nvSpPr>
        <p:spPr>
          <a:xfrm>
            <a:off x="114950" y="4641250"/>
            <a:ext cx="3507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Roboto"/>
                <a:ea typeface="Roboto"/>
                <a:cs typeface="Roboto"/>
                <a:sym typeface="Roboto"/>
              </a:rPr>
              <a:t>E </a:t>
            </a:r>
            <a:endParaRPr sz="1400" b="0" i="0" u="none" strike="noStrike" cap="none">
              <a:solidFill>
                <a:schemeClr val="lt1"/>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3"/>
          <p:cNvSpPr txBox="1">
            <a:spLocks noGrp="1"/>
          </p:cNvSpPr>
          <p:nvPr>
            <p:ph type="title"/>
          </p:nvPr>
        </p:nvSpPr>
        <p:spPr>
          <a:xfrm>
            <a:off x="322175" y="124200"/>
            <a:ext cx="8520600" cy="623700"/>
          </a:xfrm>
          <a:prstGeom prst="rect">
            <a:avLst/>
          </a:prstGeom>
          <a:noFill/>
          <a:ln>
            <a:noFill/>
          </a:ln>
        </p:spPr>
        <p:txBody>
          <a:bodyPr spcFirstLastPara="1" wrap="square" lIns="91425" tIns="91425" rIns="91425" bIns="91425" anchor="t" anchorCtr="0">
            <a:normAutofit fontScale="90000"/>
          </a:bodyPr>
          <a:lstStyle/>
          <a:p>
            <a:pPr marL="0" lvl="0" indent="0" algn="ctr" rtl="0">
              <a:lnSpc>
                <a:spcPct val="100000"/>
              </a:lnSpc>
              <a:spcBef>
                <a:spcPts val="0"/>
              </a:spcBef>
              <a:spcAft>
                <a:spcPts val="0"/>
              </a:spcAft>
              <a:buSzPct val="77777"/>
              <a:buNone/>
            </a:pPr>
            <a:r>
              <a:rPr lang="en" sz="3600">
                <a:solidFill>
                  <a:srgbClr val="FFFFFF"/>
                </a:solidFill>
              </a:rPr>
              <a:t>Making Meetings Work Better</a:t>
            </a:r>
            <a:endParaRPr sz="3600">
              <a:solidFill>
                <a:srgbClr val="FFFFFF"/>
              </a:solidFill>
            </a:endParaRPr>
          </a:p>
          <a:p>
            <a:pPr marL="0" lvl="0" indent="0" algn="ctr" rtl="0">
              <a:lnSpc>
                <a:spcPct val="100000"/>
              </a:lnSpc>
              <a:spcBef>
                <a:spcPts val="0"/>
              </a:spcBef>
              <a:spcAft>
                <a:spcPts val="0"/>
              </a:spcAft>
              <a:buSzPct val="100000"/>
              <a:buNone/>
            </a:pPr>
            <a:r>
              <a:rPr lang="en"/>
              <a:t>Introduction</a:t>
            </a:r>
            <a:endParaRPr/>
          </a:p>
        </p:txBody>
      </p:sp>
      <p:sp>
        <p:nvSpPr>
          <p:cNvPr id="96" name="Google Shape;96;p3"/>
          <p:cNvSpPr txBox="1"/>
          <p:nvPr/>
        </p:nvSpPr>
        <p:spPr>
          <a:xfrm>
            <a:off x="510575" y="1359225"/>
            <a:ext cx="8143800" cy="2986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600"/>
              <a:buFont typeface="Arial"/>
              <a:buNone/>
            </a:pPr>
            <a:endParaRPr sz="1200">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endParaRPr sz="1200">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r>
              <a:rPr lang="en" sz="1200">
                <a:latin typeface="Roboto"/>
                <a:ea typeface="Roboto"/>
                <a:cs typeface="Roboto"/>
                <a:sym typeface="Roboto"/>
              </a:rPr>
              <a:t>Module Four identifies the characteristics of good meetings and points out the pitfalls that often thwart positive outcome</a:t>
            </a:r>
            <a:r>
              <a:rPr lang="en" sz="1300"/>
              <a:t>s.</a:t>
            </a:r>
            <a:endParaRPr sz="1300" i="0" u="none" strike="noStrike" cap="none">
              <a:solidFill>
                <a:srgbClr val="000000"/>
              </a:solidFill>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000000"/>
              </a:solidFill>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r>
              <a:rPr lang="en" sz="1300" b="1" i="0" u="none" strike="noStrike" cap="none">
                <a:solidFill>
                  <a:srgbClr val="000000"/>
                </a:solidFill>
                <a:latin typeface="Roboto"/>
                <a:ea typeface="Roboto"/>
                <a:cs typeface="Roboto"/>
                <a:sym typeface="Roboto"/>
              </a:rPr>
              <a:t>Objectives:</a:t>
            </a:r>
            <a:endParaRPr sz="1300" b="1" i="0" u="none" strike="noStrike" cap="none">
              <a:solidFill>
                <a:srgbClr val="000000"/>
              </a:solidFill>
              <a:latin typeface="Roboto"/>
              <a:ea typeface="Roboto"/>
              <a:cs typeface="Roboto"/>
              <a:sym typeface="Roboto"/>
            </a:endParaRPr>
          </a:p>
          <a:p>
            <a:pPr marL="0" marR="0" lvl="0" indent="0" algn="l" rtl="0">
              <a:lnSpc>
                <a:spcPct val="100000"/>
              </a:lnSpc>
              <a:spcBef>
                <a:spcPts val="0"/>
              </a:spcBef>
              <a:spcAft>
                <a:spcPts val="0"/>
              </a:spcAft>
              <a:buNone/>
            </a:pPr>
            <a:r>
              <a:rPr lang="en" sz="1300">
                <a:latin typeface="Roboto"/>
                <a:ea typeface="Roboto"/>
                <a:cs typeface="Roboto"/>
                <a:sym typeface="Roboto"/>
              </a:rPr>
              <a:t>1. Identify purposes for holding meetings. </a:t>
            </a:r>
            <a:endParaRPr sz="1300">
              <a:latin typeface="Roboto"/>
              <a:ea typeface="Roboto"/>
              <a:cs typeface="Roboto"/>
              <a:sym typeface="Roboto"/>
            </a:endParaRPr>
          </a:p>
          <a:p>
            <a:pPr marL="0" marR="0" lvl="0" indent="0" algn="l" rtl="0">
              <a:lnSpc>
                <a:spcPct val="100000"/>
              </a:lnSpc>
              <a:spcBef>
                <a:spcPts val="0"/>
              </a:spcBef>
              <a:spcAft>
                <a:spcPts val="0"/>
              </a:spcAft>
              <a:buNone/>
            </a:pPr>
            <a:r>
              <a:rPr lang="en" sz="1300">
                <a:latin typeface="Roboto"/>
                <a:ea typeface="Roboto"/>
                <a:cs typeface="Roboto"/>
                <a:sym typeface="Roboto"/>
              </a:rPr>
              <a:t>2. Acknowledge conflict and tension as an integral part of group work. </a:t>
            </a:r>
            <a:endParaRPr sz="1300">
              <a:latin typeface="Roboto"/>
              <a:ea typeface="Roboto"/>
              <a:cs typeface="Roboto"/>
              <a:sym typeface="Roboto"/>
            </a:endParaRPr>
          </a:p>
          <a:p>
            <a:pPr marL="0" marR="0" lvl="0" indent="0" algn="l" rtl="0">
              <a:lnSpc>
                <a:spcPct val="100000"/>
              </a:lnSpc>
              <a:spcBef>
                <a:spcPts val="0"/>
              </a:spcBef>
              <a:spcAft>
                <a:spcPts val="0"/>
              </a:spcAft>
              <a:buNone/>
            </a:pPr>
            <a:r>
              <a:rPr lang="en" sz="1300">
                <a:latin typeface="Roboto"/>
                <a:ea typeface="Roboto"/>
                <a:cs typeface="Roboto"/>
                <a:sym typeface="Roboto"/>
              </a:rPr>
              <a:t>3. Identify techniques for holding productive meetings that accomplish group purposes.</a:t>
            </a:r>
            <a:endParaRPr sz="1300">
              <a:latin typeface="Roboto"/>
              <a:ea typeface="Roboto"/>
              <a:cs typeface="Roboto"/>
              <a:sym typeface="Roboto"/>
            </a:endParaRPr>
          </a:p>
          <a:p>
            <a:pPr marL="0" marR="0" lvl="0" indent="0" algn="l" rtl="0">
              <a:lnSpc>
                <a:spcPct val="100000"/>
              </a:lnSpc>
              <a:spcBef>
                <a:spcPts val="0"/>
              </a:spcBef>
              <a:spcAft>
                <a:spcPts val="0"/>
              </a:spcAft>
              <a:buNone/>
            </a:pPr>
            <a:endParaRPr sz="1300">
              <a:latin typeface="Roboto"/>
              <a:ea typeface="Roboto"/>
              <a:cs typeface="Roboto"/>
              <a:sym typeface="Roboto"/>
            </a:endParaRPr>
          </a:p>
          <a:p>
            <a:pPr marL="0" marR="0" lvl="0" indent="0" algn="l" rtl="0">
              <a:lnSpc>
                <a:spcPct val="100000"/>
              </a:lnSpc>
              <a:spcBef>
                <a:spcPts val="0"/>
              </a:spcBef>
              <a:spcAft>
                <a:spcPts val="0"/>
              </a:spcAft>
              <a:buClr>
                <a:srgbClr val="000000"/>
              </a:buClr>
              <a:buSzPts val="1600"/>
              <a:buFont typeface="Arial"/>
              <a:buNone/>
            </a:pPr>
            <a:r>
              <a:rPr lang="en" sz="1300" b="1" i="0" u="none" strike="noStrike" cap="none">
                <a:solidFill>
                  <a:srgbClr val="000000"/>
                </a:solidFill>
                <a:latin typeface="Roboto"/>
                <a:ea typeface="Roboto"/>
                <a:cs typeface="Roboto"/>
                <a:sym typeface="Roboto"/>
              </a:rPr>
              <a:t>Guiding Questions</a:t>
            </a:r>
            <a:endParaRPr sz="1300" b="1" i="0" u="none" strike="noStrike" cap="none">
              <a:solidFill>
                <a:srgbClr val="000000"/>
              </a:solidFill>
              <a:latin typeface="Roboto"/>
              <a:ea typeface="Roboto"/>
              <a:cs typeface="Roboto"/>
              <a:sym typeface="Roboto"/>
            </a:endParaRPr>
          </a:p>
          <a:p>
            <a:pPr marL="0" marR="0" lvl="0" indent="0" algn="l" rtl="0">
              <a:lnSpc>
                <a:spcPct val="100000"/>
              </a:lnSpc>
              <a:spcBef>
                <a:spcPts val="0"/>
              </a:spcBef>
              <a:spcAft>
                <a:spcPts val="0"/>
              </a:spcAft>
              <a:buNone/>
            </a:pPr>
            <a:r>
              <a:rPr lang="en" sz="1300">
                <a:latin typeface="Roboto"/>
                <a:ea typeface="Roboto"/>
                <a:cs typeface="Roboto"/>
                <a:sym typeface="Roboto"/>
              </a:rPr>
              <a:t>1.What can meetings accomplish? </a:t>
            </a:r>
            <a:endParaRPr sz="1300">
              <a:latin typeface="Roboto"/>
              <a:ea typeface="Roboto"/>
              <a:cs typeface="Roboto"/>
              <a:sym typeface="Roboto"/>
            </a:endParaRPr>
          </a:p>
          <a:p>
            <a:pPr marL="0" marR="0" lvl="0" indent="0" algn="l" rtl="0">
              <a:lnSpc>
                <a:spcPct val="100000"/>
              </a:lnSpc>
              <a:spcBef>
                <a:spcPts val="0"/>
              </a:spcBef>
              <a:spcAft>
                <a:spcPts val="0"/>
              </a:spcAft>
              <a:buNone/>
            </a:pPr>
            <a:r>
              <a:rPr lang="en" sz="1300">
                <a:latin typeface="Roboto"/>
                <a:ea typeface="Roboto"/>
                <a:cs typeface="Roboto"/>
                <a:sym typeface="Roboto"/>
              </a:rPr>
              <a:t>2. How do conflict and tension play an integral role in group dynamics? </a:t>
            </a:r>
            <a:endParaRPr sz="1300">
              <a:latin typeface="Roboto"/>
              <a:ea typeface="Roboto"/>
              <a:cs typeface="Roboto"/>
              <a:sym typeface="Roboto"/>
            </a:endParaRPr>
          </a:p>
          <a:p>
            <a:pPr marL="0" marR="0" lvl="0" indent="0" algn="l" rtl="0">
              <a:lnSpc>
                <a:spcPct val="100000"/>
              </a:lnSpc>
              <a:spcBef>
                <a:spcPts val="0"/>
              </a:spcBef>
              <a:spcAft>
                <a:spcPts val="0"/>
              </a:spcAft>
              <a:buNone/>
            </a:pPr>
            <a:r>
              <a:rPr lang="en" sz="1300">
                <a:latin typeface="Roboto"/>
                <a:ea typeface="Roboto"/>
                <a:cs typeface="Roboto"/>
                <a:sym typeface="Roboto"/>
              </a:rPr>
              <a:t>3. What are some techniques for facilitating productive meetings that promote group work?</a:t>
            </a:r>
            <a:endParaRPr sz="1300" b="0" i="0" u="none" strike="noStrike" cap="none">
              <a:solidFill>
                <a:srgbClr val="000000"/>
              </a:solidFill>
              <a:latin typeface="Roboto"/>
              <a:ea typeface="Roboto"/>
              <a:cs typeface="Roboto"/>
              <a:sym typeface="Roboto"/>
            </a:endParaRPr>
          </a:p>
        </p:txBody>
      </p:sp>
      <p:pic>
        <p:nvPicPr>
          <p:cNvPr id="97" name="Google Shape;97;p3"/>
          <p:cNvPicPr preferRelativeResize="0"/>
          <p:nvPr/>
        </p:nvPicPr>
        <p:blipFill rotWithShape="1">
          <a:blip r:embed="rId3">
            <a:alphaModFix/>
          </a:blip>
          <a:srcRect/>
          <a:stretch/>
        </p:blipFill>
        <p:spPr>
          <a:xfrm>
            <a:off x="7326650" y="4287225"/>
            <a:ext cx="1735700" cy="856275"/>
          </a:xfrm>
          <a:prstGeom prst="rect">
            <a:avLst/>
          </a:prstGeom>
          <a:noFill/>
          <a:ln>
            <a:noFill/>
          </a:ln>
        </p:spPr>
      </p:pic>
      <p:sp>
        <p:nvSpPr>
          <p:cNvPr id="98" name="Google Shape;98;p3"/>
          <p:cNvSpPr txBox="1"/>
          <p:nvPr/>
        </p:nvSpPr>
        <p:spPr>
          <a:xfrm>
            <a:off x="8126125" y="4146875"/>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a:solidFill>
                  <a:schemeClr val="dk1"/>
                </a:solidFill>
                <a:latin typeface="Roboto"/>
                <a:ea typeface="Roboto"/>
                <a:cs typeface="Roboto"/>
                <a:sym typeface="Roboto"/>
              </a:rPr>
              <a:t>M</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2a24ce778ce_0_76"/>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en"/>
              <a:t>Group Activity</a:t>
            </a:r>
            <a:endParaRPr/>
          </a:p>
        </p:txBody>
      </p:sp>
      <p:sp>
        <p:nvSpPr>
          <p:cNvPr id="104" name="Google Shape;104;g2a24ce778ce_0_76"/>
          <p:cNvSpPr txBox="1">
            <a:spLocks noGrp="1"/>
          </p:cNvSpPr>
          <p:nvPr>
            <p:ph type="body" idx="1"/>
          </p:nvPr>
        </p:nvSpPr>
        <p:spPr>
          <a:xfrm>
            <a:off x="4687900" y="1579500"/>
            <a:ext cx="4166400" cy="1984500"/>
          </a:xfrm>
          <a:prstGeom prst="rect">
            <a:avLst/>
          </a:prstGeom>
          <a:noFill/>
          <a:ln>
            <a:noFill/>
          </a:ln>
        </p:spPr>
        <p:txBody>
          <a:bodyPr spcFirstLastPara="1" wrap="square" lIns="91425" tIns="91425" rIns="91425" bIns="91425" anchor="t" anchorCtr="0">
            <a:normAutofit lnSpcReduction="20000"/>
          </a:bodyPr>
          <a:lstStyle/>
          <a:p>
            <a:pPr marL="457200" lvl="0" indent="-323850" algn="l" rtl="0">
              <a:lnSpc>
                <a:spcPct val="115000"/>
              </a:lnSpc>
              <a:spcBef>
                <a:spcPts val="1200"/>
              </a:spcBef>
              <a:spcAft>
                <a:spcPts val="0"/>
              </a:spcAft>
              <a:buSzPts val="1500"/>
              <a:buAutoNum type="arabicPeriod"/>
            </a:pPr>
            <a:r>
              <a:rPr lang="en" sz="1500" b="1"/>
              <a:t>One person reads scenario on envelope to the group. </a:t>
            </a:r>
            <a:endParaRPr sz="1500" b="1"/>
          </a:p>
          <a:p>
            <a:pPr marL="457200" lvl="0" indent="-323850" algn="l" rtl="0">
              <a:lnSpc>
                <a:spcPct val="115000"/>
              </a:lnSpc>
              <a:spcBef>
                <a:spcPts val="0"/>
              </a:spcBef>
              <a:spcAft>
                <a:spcPts val="0"/>
              </a:spcAft>
              <a:buSzPts val="1500"/>
              <a:buAutoNum type="arabicPeriod"/>
            </a:pPr>
            <a:r>
              <a:rPr lang="en" sz="1500" b="1"/>
              <a:t>Introduce yourself to your group - Name and Title only. </a:t>
            </a:r>
            <a:endParaRPr sz="1500" b="1"/>
          </a:p>
          <a:p>
            <a:pPr marL="457200" lvl="0" indent="-323850" algn="l" rtl="0">
              <a:lnSpc>
                <a:spcPct val="115000"/>
              </a:lnSpc>
              <a:spcBef>
                <a:spcPts val="0"/>
              </a:spcBef>
              <a:spcAft>
                <a:spcPts val="0"/>
              </a:spcAft>
              <a:buSzPts val="1500"/>
              <a:buAutoNum type="arabicPeriod"/>
            </a:pPr>
            <a:r>
              <a:rPr lang="en" sz="1500" b="1"/>
              <a:t>Do not disclose your position on the scenario - (For or Against) until the meeting begins. </a:t>
            </a:r>
            <a:endParaRPr sz="1500" b="1"/>
          </a:p>
          <a:p>
            <a:pPr marL="457200" lvl="0" indent="-323850" algn="l" rtl="0">
              <a:lnSpc>
                <a:spcPct val="115000"/>
              </a:lnSpc>
              <a:spcBef>
                <a:spcPts val="0"/>
              </a:spcBef>
              <a:spcAft>
                <a:spcPts val="0"/>
              </a:spcAft>
              <a:buSzPts val="1500"/>
              <a:buAutoNum type="arabicPeriod"/>
            </a:pPr>
            <a:r>
              <a:rPr lang="en" sz="1500" b="1"/>
              <a:t>Meet for resolution. </a:t>
            </a:r>
            <a:endParaRPr sz="1500" b="1"/>
          </a:p>
        </p:txBody>
      </p:sp>
      <p:pic>
        <p:nvPicPr>
          <p:cNvPr id="105" name="Google Shape;105;g2a24ce778ce_0_76"/>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106" name="Google Shape;106;g2a24ce778ce_0_76"/>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a:solidFill>
                  <a:schemeClr val="dk1"/>
                </a:solidFill>
                <a:latin typeface="Roboto"/>
                <a:ea typeface="Roboto"/>
                <a:cs typeface="Roboto"/>
                <a:sym typeface="Roboto"/>
              </a:rPr>
              <a:t>M</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g2a1dc23ed50_0_50"/>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Group Activity</a:t>
            </a:r>
            <a:endParaRPr/>
          </a:p>
          <a:p>
            <a:pPr marL="0" lvl="0" indent="0" algn="l" rtl="0">
              <a:lnSpc>
                <a:spcPct val="100000"/>
              </a:lnSpc>
              <a:spcBef>
                <a:spcPts val="0"/>
              </a:spcBef>
              <a:spcAft>
                <a:spcPts val="0"/>
              </a:spcAft>
              <a:buSzPct val="100000"/>
              <a:buNone/>
            </a:pPr>
            <a:r>
              <a:rPr lang="en"/>
              <a:t>Reflection </a:t>
            </a:r>
            <a:endParaRPr/>
          </a:p>
          <a:p>
            <a:pPr marL="0" lvl="0" indent="0" algn="l" rtl="0">
              <a:lnSpc>
                <a:spcPct val="100000"/>
              </a:lnSpc>
              <a:spcBef>
                <a:spcPts val="0"/>
              </a:spcBef>
              <a:spcAft>
                <a:spcPts val="0"/>
              </a:spcAft>
              <a:buSzPct val="100000"/>
              <a:buNone/>
            </a:pPr>
            <a:endParaRPr/>
          </a:p>
          <a:p>
            <a:pPr marL="0" lvl="0" indent="0" algn="l" rtl="0">
              <a:spcBef>
                <a:spcPts val="0"/>
              </a:spcBef>
              <a:spcAft>
                <a:spcPts val="0"/>
              </a:spcAft>
              <a:buNone/>
            </a:pPr>
            <a:endParaRPr>
              <a:solidFill>
                <a:srgbClr val="FFFFFF"/>
              </a:solidFill>
            </a:endParaRPr>
          </a:p>
          <a:p>
            <a:pPr marL="0" lvl="0" indent="0" algn="l" rtl="0">
              <a:lnSpc>
                <a:spcPct val="100000"/>
              </a:lnSpc>
              <a:spcBef>
                <a:spcPts val="0"/>
              </a:spcBef>
              <a:spcAft>
                <a:spcPts val="0"/>
              </a:spcAft>
              <a:buSzPct val="100000"/>
              <a:buNone/>
            </a:pPr>
            <a:endParaRPr/>
          </a:p>
          <a:p>
            <a:pPr marL="0" lvl="0" indent="0" algn="l" rtl="0">
              <a:spcBef>
                <a:spcPts val="0"/>
              </a:spcBef>
              <a:spcAft>
                <a:spcPts val="0"/>
              </a:spcAft>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228600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br>
              <a:rPr lang="en"/>
            </a:br>
            <a:endParaRPr/>
          </a:p>
        </p:txBody>
      </p:sp>
      <p:sp>
        <p:nvSpPr>
          <p:cNvPr id="112" name="Google Shape;112;g2a1dc23ed50_0_50"/>
          <p:cNvSpPr txBox="1">
            <a:spLocks noGrp="1"/>
          </p:cNvSpPr>
          <p:nvPr>
            <p:ph type="body" idx="1"/>
          </p:nvPr>
        </p:nvSpPr>
        <p:spPr>
          <a:xfrm>
            <a:off x="4572000" y="380525"/>
            <a:ext cx="4166400" cy="4098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sz="1500">
              <a:solidFill>
                <a:srgbClr val="000000"/>
              </a:solidFill>
            </a:endParaRPr>
          </a:p>
          <a:p>
            <a:pPr marL="0" lvl="0" indent="0" algn="l" rtl="0">
              <a:lnSpc>
                <a:spcPct val="100000"/>
              </a:lnSpc>
              <a:spcBef>
                <a:spcPts val="0"/>
              </a:spcBef>
              <a:spcAft>
                <a:spcPts val="0"/>
              </a:spcAft>
              <a:buNone/>
            </a:pPr>
            <a:r>
              <a:rPr lang="en" sz="1500">
                <a:solidFill>
                  <a:srgbClr val="000000"/>
                </a:solidFill>
              </a:rPr>
              <a:t>Spokesperson for each group will read the scenario for their group.</a:t>
            </a:r>
            <a:endParaRPr sz="1500">
              <a:solidFill>
                <a:srgbClr val="000000"/>
              </a:solidFill>
            </a:endParaRPr>
          </a:p>
          <a:p>
            <a:pPr marL="457200" marR="0" lvl="0" indent="-323850" algn="l" rtl="0">
              <a:lnSpc>
                <a:spcPct val="115000"/>
              </a:lnSpc>
              <a:spcBef>
                <a:spcPts val="1200"/>
              </a:spcBef>
              <a:spcAft>
                <a:spcPts val="0"/>
              </a:spcAft>
              <a:buSzPts val="1500"/>
              <a:buAutoNum type="arabicPeriod"/>
            </a:pPr>
            <a:r>
              <a:rPr lang="en" sz="1500" b="1"/>
              <a:t>Would you consider this a</a:t>
            </a:r>
            <a:r>
              <a:rPr lang="en" sz="1500">
                <a:solidFill>
                  <a:srgbClr val="000000"/>
                </a:solidFill>
              </a:rPr>
              <a:t> </a:t>
            </a:r>
            <a:r>
              <a:rPr lang="en" sz="1500" b="1"/>
              <a:t>successful meeting?</a:t>
            </a:r>
            <a:endParaRPr sz="1500" b="1"/>
          </a:p>
          <a:p>
            <a:pPr marL="457200" marR="0" lvl="0" indent="0" algn="l" rtl="0">
              <a:lnSpc>
                <a:spcPct val="115000"/>
              </a:lnSpc>
              <a:spcBef>
                <a:spcPts val="1200"/>
              </a:spcBef>
              <a:spcAft>
                <a:spcPts val="0"/>
              </a:spcAft>
              <a:buNone/>
            </a:pPr>
            <a:endParaRPr sz="1500" b="1"/>
          </a:p>
          <a:p>
            <a:pPr marL="457200" marR="0" lvl="0" indent="-323850" algn="l" rtl="0">
              <a:lnSpc>
                <a:spcPct val="115000"/>
              </a:lnSpc>
              <a:spcBef>
                <a:spcPts val="1200"/>
              </a:spcBef>
              <a:spcAft>
                <a:spcPts val="0"/>
              </a:spcAft>
              <a:buSzPts val="1500"/>
              <a:buAutoNum type="arabicPeriod"/>
            </a:pPr>
            <a:r>
              <a:rPr lang="en" sz="1500" b="1"/>
              <a:t>Do you believe the purpose of the meeting was fulfilled? </a:t>
            </a:r>
            <a:endParaRPr sz="1500" b="1"/>
          </a:p>
          <a:p>
            <a:pPr marL="457200" marR="0" lvl="0" indent="0" algn="l" rtl="0">
              <a:lnSpc>
                <a:spcPct val="115000"/>
              </a:lnSpc>
              <a:spcBef>
                <a:spcPts val="1200"/>
              </a:spcBef>
              <a:spcAft>
                <a:spcPts val="0"/>
              </a:spcAft>
              <a:buNone/>
            </a:pPr>
            <a:endParaRPr sz="1500" b="1"/>
          </a:p>
          <a:p>
            <a:pPr marL="457200" marR="0" lvl="0" indent="-323850" algn="l" rtl="0">
              <a:lnSpc>
                <a:spcPct val="115000"/>
              </a:lnSpc>
              <a:spcBef>
                <a:spcPts val="1200"/>
              </a:spcBef>
              <a:spcAft>
                <a:spcPts val="0"/>
              </a:spcAft>
              <a:buSzPts val="1500"/>
              <a:buAutoNum type="arabicPeriod"/>
            </a:pPr>
            <a:r>
              <a:rPr lang="en" sz="1500" b="1"/>
              <a:t>What are some things that could have been done differently to make the meeting more effective?</a:t>
            </a:r>
            <a:endParaRPr sz="1500">
              <a:solidFill>
                <a:srgbClr val="000000"/>
              </a:solidFill>
            </a:endParaRPr>
          </a:p>
          <a:p>
            <a:pPr marL="457200" lvl="0" indent="0" algn="l" rtl="0">
              <a:lnSpc>
                <a:spcPct val="100000"/>
              </a:lnSpc>
              <a:spcBef>
                <a:spcPts val="1200"/>
              </a:spcBef>
              <a:spcAft>
                <a:spcPts val="0"/>
              </a:spcAft>
              <a:buNone/>
            </a:pPr>
            <a:endParaRPr sz="1500">
              <a:solidFill>
                <a:srgbClr val="000000"/>
              </a:solidFill>
            </a:endParaRPr>
          </a:p>
          <a:p>
            <a:pPr marL="457200" lvl="0" indent="0" algn="l" rtl="0">
              <a:lnSpc>
                <a:spcPct val="100000"/>
              </a:lnSpc>
              <a:spcBef>
                <a:spcPts val="0"/>
              </a:spcBef>
              <a:spcAft>
                <a:spcPts val="0"/>
              </a:spcAft>
              <a:buNone/>
            </a:pPr>
            <a:endParaRPr sz="1500">
              <a:solidFill>
                <a:srgbClr val="000000"/>
              </a:solidFill>
            </a:endParaRPr>
          </a:p>
          <a:p>
            <a:pPr marL="0" lvl="0" indent="0" algn="l" rtl="0">
              <a:lnSpc>
                <a:spcPct val="100000"/>
              </a:lnSpc>
              <a:spcBef>
                <a:spcPts val="0"/>
              </a:spcBef>
              <a:spcAft>
                <a:spcPts val="0"/>
              </a:spcAft>
              <a:buNone/>
            </a:pPr>
            <a:endParaRPr sz="1500">
              <a:solidFill>
                <a:srgbClr val="000000"/>
              </a:solidFill>
            </a:endParaRPr>
          </a:p>
          <a:p>
            <a:pPr marL="914400" lvl="0" indent="0" algn="l" rtl="0">
              <a:lnSpc>
                <a:spcPct val="115000"/>
              </a:lnSpc>
              <a:spcBef>
                <a:spcPts val="1200"/>
              </a:spcBef>
              <a:spcAft>
                <a:spcPts val="0"/>
              </a:spcAft>
              <a:buNone/>
            </a:pPr>
            <a:endParaRPr sz="1500">
              <a:solidFill>
                <a:srgbClr val="000000"/>
              </a:solidFill>
            </a:endParaRPr>
          </a:p>
          <a:p>
            <a:pPr marL="914400" lvl="0" indent="0" algn="l" rtl="0">
              <a:lnSpc>
                <a:spcPct val="115000"/>
              </a:lnSpc>
              <a:spcBef>
                <a:spcPts val="1200"/>
              </a:spcBef>
              <a:spcAft>
                <a:spcPts val="1200"/>
              </a:spcAft>
              <a:buNone/>
            </a:pPr>
            <a:endParaRPr sz="1500">
              <a:solidFill>
                <a:srgbClr val="000000"/>
              </a:solidFill>
            </a:endParaRPr>
          </a:p>
        </p:txBody>
      </p:sp>
      <p:pic>
        <p:nvPicPr>
          <p:cNvPr id="113" name="Google Shape;113;g2a1dc23ed50_0_50"/>
          <p:cNvPicPr preferRelativeResize="0"/>
          <p:nvPr/>
        </p:nvPicPr>
        <p:blipFill rotWithShape="1">
          <a:blip r:embed="rId3">
            <a:alphaModFix/>
          </a:blip>
          <a:srcRect/>
          <a:stretch/>
        </p:blipFill>
        <p:spPr>
          <a:xfrm>
            <a:off x="7266025" y="4106650"/>
            <a:ext cx="1735700" cy="856275"/>
          </a:xfrm>
          <a:prstGeom prst="rect">
            <a:avLst/>
          </a:prstGeom>
          <a:noFill/>
          <a:ln>
            <a:noFill/>
          </a:ln>
        </p:spPr>
      </p:pic>
      <p:sp>
        <p:nvSpPr>
          <p:cNvPr id="114" name="Google Shape;114;g2a1dc23ed50_0_50"/>
          <p:cNvSpPr txBox="1"/>
          <p:nvPr/>
        </p:nvSpPr>
        <p:spPr>
          <a:xfrm>
            <a:off x="8362125" y="3796400"/>
            <a:ext cx="706200" cy="400200"/>
          </a:xfrm>
          <a:prstGeom prst="rect">
            <a:avLst/>
          </a:prstGeom>
          <a:noFill/>
          <a:ln>
            <a:noFill/>
          </a:ln>
        </p:spPr>
        <p:txBody>
          <a:bodyPr spcFirstLastPara="1" wrap="square" lIns="91425" tIns="91425" rIns="91425" bIns="91425"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
                <a:solidFill>
                  <a:schemeClr val="dk1"/>
                </a:solidFill>
                <a:latin typeface="Roboto"/>
                <a:ea typeface="Roboto"/>
                <a:cs typeface="Roboto"/>
                <a:sym typeface="Roboto"/>
              </a:rPr>
              <a:t>M</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2a1dc23ed50_0_21"/>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Why meetings fail.</a:t>
            </a: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r>
              <a:rPr lang="en"/>
              <a:t>People come with a lifetime of different experiences, perceptions, and attitudes.</a:t>
            </a: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br>
              <a:rPr lang="en"/>
            </a:br>
            <a:br>
              <a:rPr lang="en"/>
            </a:br>
            <a:endParaRPr/>
          </a:p>
        </p:txBody>
      </p:sp>
      <p:sp>
        <p:nvSpPr>
          <p:cNvPr id="120" name="Google Shape;120;g2a1dc23ed50_0_21"/>
          <p:cNvSpPr txBox="1">
            <a:spLocks noGrp="1"/>
          </p:cNvSpPr>
          <p:nvPr>
            <p:ph type="body" idx="1"/>
          </p:nvPr>
        </p:nvSpPr>
        <p:spPr>
          <a:xfrm>
            <a:off x="4572000" y="380525"/>
            <a:ext cx="4166400" cy="40986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1200"/>
              </a:spcBef>
              <a:spcAft>
                <a:spcPts val="0"/>
              </a:spcAft>
              <a:buSzPts val="1300"/>
              <a:buNone/>
            </a:pPr>
            <a:r>
              <a:rPr lang="en" sz="1500" b="1"/>
              <a:t>Meetings are most often hindered by two main factors: </a:t>
            </a:r>
            <a:endParaRPr sz="1500" b="1"/>
          </a:p>
          <a:p>
            <a:pPr marL="457200" lvl="0" indent="0" algn="l" rtl="0">
              <a:lnSpc>
                <a:spcPct val="115000"/>
              </a:lnSpc>
              <a:spcBef>
                <a:spcPts val="1200"/>
              </a:spcBef>
              <a:spcAft>
                <a:spcPts val="0"/>
              </a:spcAft>
              <a:buSzPts val="1300"/>
              <a:buNone/>
            </a:pPr>
            <a:endParaRPr sz="1500" b="1"/>
          </a:p>
          <a:p>
            <a:pPr marL="457200" lvl="0" indent="-323850" algn="l" rtl="0">
              <a:lnSpc>
                <a:spcPct val="115000"/>
              </a:lnSpc>
              <a:spcBef>
                <a:spcPts val="1200"/>
              </a:spcBef>
              <a:spcAft>
                <a:spcPts val="0"/>
              </a:spcAft>
              <a:buSzPts val="1500"/>
              <a:buAutoNum type="arabicPeriod"/>
            </a:pPr>
            <a:r>
              <a:rPr lang="en" sz="1500" b="1"/>
              <a:t>Misunderstanding between the participants</a:t>
            </a:r>
            <a:endParaRPr sz="1500" b="1"/>
          </a:p>
          <a:p>
            <a:pPr marL="914400" lvl="0" indent="0" algn="l" rtl="0">
              <a:spcBef>
                <a:spcPts val="1200"/>
              </a:spcBef>
              <a:spcAft>
                <a:spcPts val="0"/>
              </a:spcAft>
              <a:buNone/>
            </a:pPr>
            <a:r>
              <a:rPr lang="en" sz="1500" b="1"/>
              <a:t>Conflict is natural!</a:t>
            </a:r>
            <a:endParaRPr sz="1500" b="1"/>
          </a:p>
          <a:p>
            <a:pPr marL="457200" lvl="0" indent="-323850" algn="l" rtl="0">
              <a:lnSpc>
                <a:spcPct val="115000"/>
              </a:lnSpc>
              <a:spcBef>
                <a:spcPts val="1200"/>
              </a:spcBef>
              <a:spcAft>
                <a:spcPts val="0"/>
              </a:spcAft>
              <a:buSzPts val="1500"/>
              <a:buAutoNum type="arabicPeriod"/>
            </a:pPr>
            <a:r>
              <a:rPr lang="en" sz="1500" b="1"/>
              <a:t>Inability to make decisions about important matters. </a:t>
            </a:r>
            <a:endParaRPr sz="1500" b="1"/>
          </a:p>
          <a:p>
            <a:pPr marL="914400" lvl="0" indent="0" algn="l" rtl="0">
              <a:lnSpc>
                <a:spcPct val="115000"/>
              </a:lnSpc>
              <a:spcBef>
                <a:spcPts val="1200"/>
              </a:spcBef>
              <a:spcAft>
                <a:spcPts val="0"/>
              </a:spcAft>
              <a:buNone/>
            </a:pPr>
            <a:endParaRPr sz="1500" b="1"/>
          </a:p>
          <a:p>
            <a:pPr marL="914400" lvl="0" indent="0" algn="l" rtl="0">
              <a:lnSpc>
                <a:spcPct val="115000"/>
              </a:lnSpc>
              <a:spcBef>
                <a:spcPts val="1200"/>
              </a:spcBef>
              <a:spcAft>
                <a:spcPts val="1200"/>
              </a:spcAft>
              <a:buNone/>
            </a:pPr>
            <a:endParaRPr sz="1500"/>
          </a:p>
        </p:txBody>
      </p:sp>
      <p:pic>
        <p:nvPicPr>
          <p:cNvPr id="121" name="Google Shape;121;g2a1dc23ed50_0_21"/>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122" name="Google Shape;122;g2a1dc23ed50_0_21"/>
          <p:cNvSpPr txBox="1"/>
          <p:nvPr/>
        </p:nvSpPr>
        <p:spPr>
          <a:xfrm>
            <a:off x="7097150" y="4743300"/>
            <a:ext cx="7062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2a1dc23ed50_0_12"/>
          <p:cNvSpPr txBox="1">
            <a:spLocks noGrp="1"/>
          </p:cNvSpPr>
          <p:nvPr>
            <p:ph type="title"/>
          </p:nvPr>
        </p:nvSpPr>
        <p:spPr>
          <a:xfrm>
            <a:off x="311725" y="500925"/>
            <a:ext cx="3791100" cy="40986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00000"/>
              <a:buNone/>
            </a:pPr>
            <a:r>
              <a:rPr lang="en"/>
              <a:t>Conflict</a:t>
            </a:r>
            <a:endParaRPr/>
          </a:p>
          <a:p>
            <a:pPr marL="0" lvl="0" indent="0" algn="l" rtl="0">
              <a:lnSpc>
                <a:spcPct val="100000"/>
              </a:lnSpc>
              <a:spcBef>
                <a:spcPts val="0"/>
              </a:spcBef>
              <a:spcAft>
                <a:spcPts val="0"/>
              </a:spcAft>
              <a:buSzPct val="100000"/>
              <a:buNone/>
            </a:pPr>
            <a:br>
              <a:rPr lang="en"/>
            </a:br>
            <a:br>
              <a:rPr lang="en"/>
            </a:br>
            <a:r>
              <a:rPr lang="en"/>
              <a:t>Is an inevitable fact of life, because people don’t always agree.</a:t>
            </a:r>
            <a:endParaRPr/>
          </a:p>
          <a:p>
            <a:pPr marL="0" lvl="0" indent="0" algn="l" rtl="0">
              <a:lnSpc>
                <a:spcPct val="100000"/>
              </a:lnSpc>
              <a:spcBef>
                <a:spcPts val="0"/>
              </a:spcBef>
              <a:spcAft>
                <a:spcPts val="0"/>
              </a:spcAft>
              <a:buSzPct val="100000"/>
              <a:buNone/>
            </a:pPr>
            <a:endParaRPr/>
          </a:p>
          <a:p>
            <a:pPr marL="0" lvl="0" indent="0" algn="l" rtl="0">
              <a:lnSpc>
                <a:spcPct val="100000"/>
              </a:lnSpc>
              <a:spcBef>
                <a:spcPts val="0"/>
              </a:spcBef>
              <a:spcAft>
                <a:spcPts val="0"/>
              </a:spcAft>
              <a:buSzPct val="100000"/>
              <a:buNone/>
            </a:pPr>
            <a:r>
              <a:rPr lang="en"/>
              <a:t>                             </a:t>
            </a:r>
            <a:endParaRPr/>
          </a:p>
          <a:p>
            <a:pPr marL="0" lvl="0" indent="0" algn="l" rtl="0">
              <a:lnSpc>
                <a:spcPct val="100000"/>
              </a:lnSpc>
              <a:spcBef>
                <a:spcPts val="0"/>
              </a:spcBef>
              <a:spcAft>
                <a:spcPts val="0"/>
              </a:spcAft>
              <a:buSzPct val="100000"/>
              <a:buNone/>
            </a:pPr>
            <a:endParaRPr/>
          </a:p>
          <a:p>
            <a:pPr marL="2286000" lvl="0" indent="0" algn="l" rtl="0">
              <a:lnSpc>
                <a:spcPct val="100000"/>
              </a:lnSpc>
              <a:spcBef>
                <a:spcPts val="0"/>
              </a:spcBef>
              <a:spcAft>
                <a:spcPts val="0"/>
              </a:spcAft>
              <a:buSzPct val="100000"/>
              <a:buNone/>
            </a:pPr>
            <a:r>
              <a:rPr lang="en"/>
              <a:t>Why?</a:t>
            </a:r>
            <a:endParaRPr/>
          </a:p>
        </p:txBody>
      </p:sp>
      <p:sp>
        <p:nvSpPr>
          <p:cNvPr id="128" name="Google Shape;128;g2a1dc23ed50_0_12"/>
          <p:cNvSpPr txBox="1">
            <a:spLocks noGrp="1"/>
          </p:cNvSpPr>
          <p:nvPr>
            <p:ph type="body" idx="1"/>
          </p:nvPr>
        </p:nvSpPr>
        <p:spPr>
          <a:xfrm>
            <a:off x="4644675" y="500925"/>
            <a:ext cx="4166400" cy="40986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300"/>
              <a:buNone/>
            </a:pPr>
            <a:endParaRPr sz="1500" b="1"/>
          </a:p>
          <a:p>
            <a:pPr marL="457200" lvl="0" indent="-323850" algn="l" rtl="0">
              <a:lnSpc>
                <a:spcPct val="115000"/>
              </a:lnSpc>
              <a:spcBef>
                <a:spcPts val="1200"/>
              </a:spcBef>
              <a:spcAft>
                <a:spcPts val="0"/>
              </a:spcAft>
              <a:buSzPts val="1500"/>
              <a:buChar char="●"/>
            </a:pPr>
            <a:r>
              <a:rPr lang="en" sz="1500"/>
              <a:t>We don’t always see the world the same.</a:t>
            </a:r>
            <a:endParaRPr sz="1500"/>
          </a:p>
          <a:p>
            <a:pPr marL="457200" lvl="0" indent="-323850" algn="l" rtl="0">
              <a:lnSpc>
                <a:spcPct val="115000"/>
              </a:lnSpc>
              <a:spcBef>
                <a:spcPts val="0"/>
              </a:spcBef>
              <a:spcAft>
                <a:spcPts val="0"/>
              </a:spcAft>
              <a:buSzPts val="1500"/>
              <a:buChar char="●"/>
            </a:pPr>
            <a:r>
              <a:rPr lang="en" sz="1500"/>
              <a:t>Our vision of the world and how it operates is influenced by our</a:t>
            </a:r>
            <a:endParaRPr sz="1500"/>
          </a:p>
          <a:p>
            <a:pPr marL="914400" lvl="1" indent="-311150" algn="l" rtl="0">
              <a:lnSpc>
                <a:spcPct val="115000"/>
              </a:lnSpc>
              <a:spcBef>
                <a:spcPts val="0"/>
              </a:spcBef>
              <a:spcAft>
                <a:spcPts val="0"/>
              </a:spcAft>
              <a:buSzPts val="1300"/>
              <a:buChar char="○"/>
            </a:pPr>
            <a:r>
              <a:rPr lang="en" sz="1300"/>
              <a:t>Culture</a:t>
            </a:r>
            <a:endParaRPr sz="1300"/>
          </a:p>
          <a:p>
            <a:pPr marL="914400" lvl="1" indent="-311150" algn="l" rtl="0">
              <a:lnSpc>
                <a:spcPct val="115000"/>
              </a:lnSpc>
              <a:spcBef>
                <a:spcPts val="0"/>
              </a:spcBef>
              <a:spcAft>
                <a:spcPts val="0"/>
              </a:spcAft>
              <a:buSzPts val="1300"/>
              <a:buChar char="○"/>
            </a:pPr>
            <a:r>
              <a:rPr lang="en" sz="1300"/>
              <a:t>Our parents</a:t>
            </a:r>
            <a:endParaRPr sz="1300"/>
          </a:p>
          <a:p>
            <a:pPr marL="914400" lvl="1" indent="-311150" algn="l" rtl="0">
              <a:lnSpc>
                <a:spcPct val="115000"/>
              </a:lnSpc>
              <a:spcBef>
                <a:spcPts val="0"/>
              </a:spcBef>
              <a:spcAft>
                <a:spcPts val="0"/>
              </a:spcAft>
              <a:buSzPts val="1300"/>
              <a:buChar char="○"/>
            </a:pPr>
            <a:r>
              <a:rPr lang="en" sz="1300"/>
              <a:t>Our age – Generational Differences</a:t>
            </a:r>
            <a:endParaRPr sz="1300"/>
          </a:p>
          <a:p>
            <a:pPr marL="914400" lvl="1" indent="-311150" algn="l" rtl="0">
              <a:lnSpc>
                <a:spcPct val="115000"/>
              </a:lnSpc>
              <a:spcBef>
                <a:spcPts val="0"/>
              </a:spcBef>
              <a:spcAft>
                <a:spcPts val="0"/>
              </a:spcAft>
              <a:buSzPts val="1300"/>
              <a:buChar char="○"/>
            </a:pPr>
            <a:r>
              <a:rPr lang="en" sz="1300"/>
              <a:t>Our Personality</a:t>
            </a:r>
            <a:endParaRPr sz="1300"/>
          </a:p>
          <a:p>
            <a:pPr marL="914400" lvl="1" indent="-311150" algn="l" rtl="0">
              <a:lnSpc>
                <a:spcPct val="115000"/>
              </a:lnSpc>
              <a:spcBef>
                <a:spcPts val="0"/>
              </a:spcBef>
              <a:spcAft>
                <a:spcPts val="0"/>
              </a:spcAft>
              <a:buSzPts val="1300"/>
              <a:buChar char="○"/>
            </a:pPr>
            <a:r>
              <a:rPr lang="en" sz="1300"/>
              <a:t>Our Experiences</a:t>
            </a:r>
            <a:endParaRPr sz="1300"/>
          </a:p>
          <a:p>
            <a:pPr marL="914400" lvl="1" indent="-311150" algn="l" rtl="0">
              <a:lnSpc>
                <a:spcPct val="115000"/>
              </a:lnSpc>
              <a:spcBef>
                <a:spcPts val="0"/>
              </a:spcBef>
              <a:spcAft>
                <a:spcPts val="0"/>
              </a:spcAft>
              <a:buSzPts val="1300"/>
              <a:buChar char="○"/>
            </a:pPr>
            <a:r>
              <a:rPr lang="en" sz="1300"/>
              <a:t>Other Factors</a:t>
            </a:r>
            <a:br>
              <a:rPr lang="en" sz="1300"/>
            </a:br>
            <a:endParaRPr sz="1300"/>
          </a:p>
          <a:p>
            <a:pPr marL="457200" lvl="0" indent="-323850" algn="l" rtl="0">
              <a:lnSpc>
                <a:spcPct val="115000"/>
              </a:lnSpc>
              <a:spcBef>
                <a:spcPts val="0"/>
              </a:spcBef>
              <a:spcAft>
                <a:spcPts val="0"/>
              </a:spcAft>
              <a:buSzPts val="1500"/>
              <a:buChar char="●"/>
            </a:pPr>
            <a:r>
              <a:rPr lang="en" sz="1500"/>
              <a:t>Conflict is a normal part of working groups.</a:t>
            </a:r>
            <a:endParaRPr sz="1500"/>
          </a:p>
          <a:p>
            <a:pPr marL="457200" lvl="0" indent="0" algn="l" rtl="0">
              <a:lnSpc>
                <a:spcPct val="115000"/>
              </a:lnSpc>
              <a:spcBef>
                <a:spcPts val="1200"/>
              </a:spcBef>
              <a:spcAft>
                <a:spcPts val="1200"/>
              </a:spcAft>
              <a:buSzPts val="1300"/>
              <a:buNone/>
            </a:pPr>
            <a:endParaRPr sz="1500"/>
          </a:p>
        </p:txBody>
      </p:sp>
      <p:pic>
        <p:nvPicPr>
          <p:cNvPr id="129" name="Google Shape;129;g2a1dc23ed50_0_12"/>
          <p:cNvPicPr preferRelativeResize="0"/>
          <p:nvPr/>
        </p:nvPicPr>
        <p:blipFill rotWithShape="1">
          <a:blip r:embed="rId3">
            <a:alphaModFix/>
          </a:blip>
          <a:srcRect/>
          <a:stretch/>
        </p:blipFill>
        <p:spPr>
          <a:xfrm>
            <a:off x="7408300" y="4287225"/>
            <a:ext cx="1735700" cy="856275"/>
          </a:xfrm>
          <a:prstGeom prst="rect">
            <a:avLst/>
          </a:prstGeom>
          <a:noFill/>
          <a:ln>
            <a:noFill/>
          </a:ln>
        </p:spPr>
      </p:pic>
      <p:sp>
        <p:nvSpPr>
          <p:cNvPr id="130" name="Google Shape;130;g2a1dc23ed50_0_12"/>
          <p:cNvSpPr txBox="1"/>
          <p:nvPr/>
        </p:nvSpPr>
        <p:spPr>
          <a:xfrm>
            <a:off x="8212800" y="4040600"/>
            <a:ext cx="706200" cy="400200"/>
          </a:xfrm>
          <a:prstGeom prst="rect">
            <a:avLst/>
          </a:prstGeom>
          <a:noFill/>
          <a:ln>
            <a:noFill/>
          </a:ln>
        </p:spPr>
        <p:txBody>
          <a:bodyPr spcFirstLastPara="1" wrap="square" lIns="91425" tIns="91425" rIns="91425" bIns="91425"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 sz="1400" b="0" i="0" u="none" strike="noStrike" cap="none">
                <a:solidFill>
                  <a:schemeClr val="dk1"/>
                </a:solidFill>
                <a:latin typeface="Roboto"/>
                <a:ea typeface="Roboto"/>
                <a:cs typeface="Roboto"/>
                <a:sym typeface="Roboto"/>
              </a:rPr>
              <a:t>E</a:t>
            </a:r>
            <a:endParaRPr sz="1400" b="0" i="0" u="none" strike="noStrike" cap="none">
              <a:solidFill>
                <a:schemeClr val="dk1"/>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3933</Words>
  <Application>Microsoft Office PowerPoint</Application>
  <PresentationFormat>On-screen Show (16:9)</PresentationFormat>
  <Paragraphs>639</Paragraphs>
  <Slides>37</Slides>
  <Notes>37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Merriweather</vt:lpstr>
      <vt:lpstr>Roboto</vt:lpstr>
      <vt:lpstr>Arial</vt:lpstr>
      <vt:lpstr>Paradigm</vt:lpstr>
      <vt:lpstr>Module 4 Making Meetings Work Better</vt:lpstr>
      <vt:lpstr>Making Meetings Work Better  Agenda</vt:lpstr>
      <vt:lpstr>Making Meetings Work Better Introductions   Agenda</vt:lpstr>
      <vt:lpstr>Module 4 Making Meetings Work Better </vt:lpstr>
      <vt:lpstr>Making Meetings Work Better Introduction</vt:lpstr>
      <vt:lpstr>Group Activity</vt:lpstr>
      <vt:lpstr>Group Activity Reflection             </vt:lpstr>
      <vt:lpstr>Why meetings fail.   People come with a lifetime of different experiences, perceptions, and attitudes.      </vt:lpstr>
      <vt:lpstr>Conflict   Is an inevitable fact of life, because people don’t always agree.                                 Why?</vt:lpstr>
      <vt:lpstr>More  Reasons for Conflict                                  </vt:lpstr>
      <vt:lpstr>Misunderstandings is a major pitfall of unproductive meetings.           Why? </vt:lpstr>
      <vt:lpstr>Handout #1  Why are we meeting?      </vt:lpstr>
      <vt:lpstr>Handout #2  Meeting Evaluation Checklist      </vt:lpstr>
      <vt:lpstr>Handout #3  Meeting Agendas     </vt:lpstr>
      <vt:lpstr>Lack of Action  The most frequent group tension is between the talkers and the doers, or the process people and the product people.         Why? </vt:lpstr>
      <vt:lpstr>Handout #4  Stakeholder Identification      </vt:lpstr>
      <vt:lpstr>Handout #6  Ground Rules For Groups      </vt:lpstr>
      <vt:lpstr>Handout #7  Write it Down  Minutes or It Didn’t Happen!      </vt:lpstr>
      <vt:lpstr>Handout #8  Tips for Facilitators        </vt:lpstr>
      <vt:lpstr>Handout #8  Tips for Facilitators        </vt:lpstr>
      <vt:lpstr>Handout #9  Balancing Process  and  Product Interests        </vt:lpstr>
      <vt:lpstr>Handout #9  Balancing Process  and  Product Interests        </vt:lpstr>
      <vt:lpstr>Know and understand your personality and experiences and what shapes your beliefs and opinions.  Get to know the people you are working and making decisions with.   What is their personality type, culture, experiences, etc?   </vt:lpstr>
      <vt:lpstr> Making Group Decisions    Consensus Building Process</vt:lpstr>
      <vt:lpstr>Consensus  Building  Process</vt:lpstr>
      <vt:lpstr>Effective Points of Negotiations Strategies </vt:lpstr>
      <vt:lpstr>Build on Group’s Shared Values  and Common Concerns through Negotiation</vt:lpstr>
      <vt:lpstr>Techniques for Conflict Resolution</vt:lpstr>
      <vt:lpstr>Conflict Resolution Strategies Good or Bad</vt:lpstr>
      <vt:lpstr>What to do if a consensus can not be reached? What if the group gets stuck?</vt:lpstr>
      <vt:lpstr>What to do if a consensus can not be reached? What if the group gets stuck?</vt:lpstr>
      <vt:lpstr>Modified Consensus Decision Making</vt:lpstr>
      <vt:lpstr>Group Activity   Choose a different scenario from first group meeting.</vt:lpstr>
      <vt:lpstr>Group Activity Reflection             </vt:lpstr>
      <vt:lpstr>Let’s Review</vt:lpstr>
      <vt:lpstr>Resources</vt:lpstr>
      <vt:lpstr>Module 4 Making Meetings Work Better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Making Meetings Work Better</dc:title>
  <dc:creator>Elaine Botello</dc:creator>
  <cp:lastModifiedBy>Elaine Botello</cp:lastModifiedBy>
  <cp:revision>1</cp:revision>
  <dcterms:modified xsi:type="dcterms:W3CDTF">2023-12-05T06:17:45Z</dcterms:modified>
</cp:coreProperties>
</file>