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embeddedFontLst>
    <p:embeddedFont>
      <p:font typeface="PT Sans Narrow"/>
      <p:regular r:id="rId21"/>
      <p:bold r:id="rId22"/>
    </p:embeddedFont>
    <p:embeddedFont>
      <p:font typeface="Open Sans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PTSansNarrow-bold.fntdata"/><Relationship Id="rId21" Type="http://schemas.openxmlformats.org/officeDocument/2006/relationships/font" Target="fonts/PTSansNarrow-regular.fntdata"/><Relationship Id="rId24" Type="http://schemas.openxmlformats.org/officeDocument/2006/relationships/font" Target="fonts/OpenSans-bold.fntdata"/><Relationship Id="rId23" Type="http://schemas.openxmlformats.org/officeDocument/2006/relationships/font" Target="fonts/OpenSans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OpenSans-boldItalic.fntdata"/><Relationship Id="rId25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9868d8f3d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9868d8f3d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9868d8f3d4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9868d8f3d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9868d8f3d4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9868d8f3d4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9868d8f3d4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9868d8f3d4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9868d8f3d4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9868d8f3d4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9868d8f3d4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9868d8f3d4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985d9542ed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985d9542ed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985d9542ed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985d9542ed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985d9542ed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985d9542ed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985d9542ed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985d9542ed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985d9542ed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985d9542ed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985d9542ed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985d9542ed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9868d8f3d4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9868d8f3d4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9868d8f3d4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9868d8f3d4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youtu.be/yNm3xM4B00s?si=bUVrLuSOOz-gg5jA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youtu.be/XQJhRDbsDzI?si=MXSN8s5yB55R9rNC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Leadership Plenty </a:t>
            </a:r>
            <a:endParaRPr/>
          </a:p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Module 3:  </a:t>
            </a:r>
            <a:r>
              <a:rPr lang="en"/>
              <a:t>Managing</a:t>
            </a:r>
            <a:r>
              <a:rPr lang="en"/>
              <a:t> Groups for Results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/>
          <p:cNvSpPr txBox="1"/>
          <p:nvPr>
            <p:ph idx="1" type="subTitle"/>
          </p:nvPr>
        </p:nvSpPr>
        <p:spPr>
          <a:xfrm>
            <a:off x="2055475" y="1717741"/>
            <a:ext cx="4952400" cy="192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70C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Break </a:t>
            </a:r>
            <a:endParaRPr sz="4000">
              <a:solidFill>
                <a:srgbClr val="0070C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70C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15 minutes</a:t>
            </a:r>
            <a:endParaRPr sz="4000">
              <a:solidFill>
                <a:srgbClr val="0070C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/>
          <p:nvPr>
            <p:ph idx="1" type="subTitle"/>
          </p:nvPr>
        </p:nvSpPr>
        <p:spPr>
          <a:xfrm>
            <a:off x="2055475" y="1717741"/>
            <a:ext cx="4952400" cy="192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70C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Storytelling </a:t>
            </a:r>
            <a:endParaRPr sz="4000">
              <a:solidFill>
                <a:srgbClr val="0070C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70C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Round 2</a:t>
            </a:r>
            <a:endParaRPr sz="2600">
              <a:solidFill>
                <a:srgbClr val="0070C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4"/>
          <p:cNvSpPr txBox="1"/>
          <p:nvPr>
            <p:ph idx="1" type="subTitle"/>
          </p:nvPr>
        </p:nvSpPr>
        <p:spPr>
          <a:xfrm>
            <a:off x="2055475" y="1717741"/>
            <a:ext cx="4952400" cy="192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70C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Stages of Group Development</a:t>
            </a:r>
            <a:endParaRPr sz="4000">
              <a:solidFill>
                <a:srgbClr val="0070C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https://youtu.be/hEJaz3sinEs?si=40jBE-gZzY-v4bIM</a:t>
            </a:r>
            <a:endParaRPr sz="16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/>
          <p:nvPr>
            <p:ph idx="1" type="subTitle"/>
          </p:nvPr>
        </p:nvSpPr>
        <p:spPr>
          <a:xfrm>
            <a:off x="2055475" y="1717741"/>
            <a:ext cx="4952400" cy="192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70C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Communication for Community Change</a:t>
            </a:r>
            <a:endParaRPr sz="4000">
              <a:solidFill>
                <a:srgbClr val="0070C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"/>
          <p:cNvSpPr txBox="1"/>
          <p:nvPr>
            <p:ph idx="1" type="subTitle"/>
          </p:nvPr>
        </p:nvSpPr>
        <p:spPr>
          <a:xfrm>
            <a:off x="2055475" y="1717741"/>
            <a:ext cx="4952400" cy="192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70C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Reflection</a:t>
            </a:r>
            <a:endParaRPr sz="4000">
              <a:solidFill>
                <a:srgbClr val="0070C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0070C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What Have I Learned?</a:t>
            </a:r>
            <a:endParaRPr sz="2600">
              <a:solidFill>
                <a:srgbClr val="0070C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70C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What Actions or Changes </a:t>
            </a:r>
            <a:endParaRPr sz="2000">
              <a:solidFill>
                <a:srgbClr val="0070C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70C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Will I Make Immediately?</a:t>
            </a:r>
            <a:endParaRPr sz="2000">
              <a:solidFill>
                <a:srgbClr val="0070C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7"/>
          <p:cNvSpPr txBox="1"/>
          <p:nvPr>
            <p:ph idx="1" type="subTitle"/>
          </p:nvPr>
        </p:nvSpPr>
        <p:spPr>
          <a:xfrm>
            <a:off x="2055475" y="1717741"/>
            <a:ext cx="4952400" cy="192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70C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Evaluations and Closure</a:t>
            </a:r>
            <a:endParaRPr sz="2000">
              <a:solidFill>
                <a:srgbClr val="0070C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ctrTitle"/>
          </p:nvPr>
        </p:nvSpPr>
        <p:spPr>
          <a:xfrm>
            <a:off x="1028275" y="1216189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Objectives</a:t>
            </a:r>
            <a:endParaRPr/>
          </a:p>
        </p:txBody>
      </p:sp>
      <p:sp>
        <p:nvSpPr>
          <p:cNvPr id="73" name="Google Shape;73;p14"/>
          <p:cNvSpPr txBox="1"/>
          <p:nvPr>
            <p:ph idx="1" type="subTitle"/>
          </p:nvPr>
        </p:nvSpPr>
        <p:spPr>
          <a:xfrm>
            <a:off x="2156800" y="2214699"/>
            <a:ext cx="4931100" cy="163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/>
          </a:bodyPr>
          <a:lstStyle/>
          <a:p>
            <a:pPr indent="-312420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en"/>
              <a:t>To recognize our backgrounds and experiences and to understand the effect this has on working in groups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2420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en"/>
              <a:t>To learn the predictable stages of group development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2420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en"/>
              <a:t>To develop ways of communication that make group dynamics work effectively for community change.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ctrTitle"/>
          </p:nvPr>
        </p:nvSpPr>
        <p:spPr>
          <a:xfrm>
            <a:off x="1028275" y="1216189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Guiding Questions</a:t>
            </a:r>
            <a:endParaRPr/>
          </a:p>
        </p:txBody>
      </p:sp>
      <p:sp>
        <p:nvSpPr>
          <p:cNvPr id="79" name="Google Shape;79;p15"/>
          <p:cNvSpPr txBox="1"/>
          <p:nvPr>
            <p:ph idx="1" type="subTitle"/>
          </p:nvPr>
        </p:nvSpPr>
        <p:spPr>
          <a:xfrm>
            <a:off x="2156800" y="2214699"/>
            <a:ext cx="4931100" cy="163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-335280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en"/>
              <a:t>How do my experiences and background affect my </a:t>
            </a:r>
            <a:r>
              <a:rPr lang="en"/>
              <a:t>participation</a:t>
            </a:r>
            <a:r>
              <a:rPr lang="en"/>
              <a:t> in groups?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35280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en"/>
              <a:t>Are the dynamics in our group normal?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35280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en"/>
              <a:t>How</a:t>
            </a:r>
            <a:r>
              <a:rPr lang="en"/>
              <a:t> can we communicate better in a diverse group?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idx="1" type="subTitle"/>
          </p:nvPr>
        </p:nvSpPr>
        <p:spPr>
          <a:xfrm>
            <a:off x="2055475" y="1717741"/>
            <a:ext cx="4952400" cy="192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rgbClr val="FF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Meal, Welcome, and Brief Facilitator Intro by Program Manager </a:t>
            </a:r>
            <a:endParaRPr sz="47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idx="1" type="subTitle"/>
          </p:nvPr>
        </p:nvSpPr>
        <p:spPr>
          <a:xfrm>
            <a:off x="2055475" y="1717741"/>
            <a:ext cx="4952400" cy="192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0070C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Nonprofit Spotlight: </a:t>
            </a:r>
            <a:endParaRPr sz="2600">
              <a:solidFill>
                <a:srgbClr val="0070C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0070C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ARC of Mclennan County </a:t>
            </a:r>
            <a:endParaRPr sz="2600">
              <a:solidFill>
                <a:srgbClr val="0070C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0070C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Guest Speaker</a:t>
            </a:r>
            <a:endParaRPr sz="2600">
              <a:solidFill>
                <a:srgbClr val="0070C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rgbClr val="FF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Coleen Heaton</a:t>
            </a:r>
            <a:r>
              <a:rPr lang="en" sz="3300">
                <a:solidFill>
                  <a:srgbClr val="FF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endParaRPr sz="47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idx="1" type="subTitle"/>
          </p:nvPr>
        </p:nvSpPr>
        <p:spPr>
          <a:xfrm>
            <a:off x="2055475" y="1717741"/>
            <a:ext cx="4952400" cy="192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70C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Introduction to Module 3</a:t>
            </a:r>
            <a:endParaRPr sz="4000">
              <a:solidFill>
                <a:srgbClr val="0070C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0070C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idx="1" type="subTitle"/>
          </p:nvPr>
        </p:nvSpPr>
        <p:spPr>
          <a:xfrm>
            <a:off x="2055475" y="1717741"/>
            <a:ext cx="4952400" cy="192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70C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Icebreaker - Looking for Differences</a:t>
            </a:r>
            <a:endParaRPr sz="4000">
              <a:solidFill>
                <a:srgbClr val="0070C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1155C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https://youtu.be/yNm3xM4B00s?si=bUVrLuSOOz-gg5jA</a:t>
            </a:r>
            <a:endParaRPr sz="2600">
              <a:solidFill>
                <a:srgbClr val="0070C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idx="1" type="subTitle"/>
          </p:nvPr>
        </p:nvSpPr>
        <p:spPr>
          <a:xfrm>
            <a:off x="2055475" y="1717741"/>
            <a:ext cx="4952400" cy="192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70C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Storytelling </a:t>
            </a:r>
            <a:endParaRPr sz="4000">
              <a:solidFill>
                <a:srgbClr val="0070C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70C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Round 1</a:t>
            </a:r>
            <a:endParaRPr sz="2600">
              <a:solidFill>
                <a:srgbClr val="0070C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idx="1" type="subTitle"/>
          </p:nvPr>
        </p:nvSpPr>
        <p:spPr>
          <a:xfrm>
            <a:off x="2007225" y="1481327"/>
            <a:ext cx="5080800" cy="234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70C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Thinking About Our Own Identities</a:t>
            </a:r>
            <a:endParaRPr sz="4000">
              <a:solidFill>
                <a:srgbClr val="0070C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1155C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https://youtu.be/XQJhRDbsDzI?si=MXSN8s5yB55R9rNC</a:t>
            </a: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endParaRPr sz="11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Why is this important to us this evening? </a:t>
            </a:r>
            <a:endParaRPr sz="11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How does our acceptance and confidence in our identity impact our participation?</a:t>
            </a:r>
            <a:endParaRPr sz="11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