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8288000" cy="10287000"/>
  <p:notesSz cx="6858000" cy="9144000"/>
  <p:embeddedFontLst>
    <p:embeddedFont>
      <p:font typeface="Poppins" pitchFamily="2" charset="77"/>
      <p:regular r:id="rId11"/>
      <p:bold r:id="rId12"/>
      <p:italic r:id="rId13"/>
      <p:boldItalic r:id="rId14"/>
    </p:embeddedFont>
    <p:embeddedFont>
      <p:font typeface="Poppins Bold" pitchFamily="2" charset="77"/>
      <p:regular r:id="rId15"/>
      <p:bold r:id="rId16"/>
    </p:embeddedFont>
    <p:embeddedFont>
      <p:font typeface="Poppins Semi-Bold" pitchFamily="2" charset="77"/>
      <p:regular r:id="rId17"/>
      <p:bold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601" autoAdjust="0"/>
  </p:normalViewPr>
  <p:slideViewPr>
    <p:cSldViewPr>
      <p:cViewPr varScale="1">
        <p:scale>
          <a:sx n="69" d="100"/>
          <a:sy n="69" d="100"/>
        </p:scale>
        <p:origin x="920"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8.svg"/><Relationship Id="rId18" Type="http://schemas.openxmlformats.org/officeDocument/2006/relationships/image" Target="../media/image18.svg"/><Relationship Id="rId3" Type="http://schemas.openxmlformats.org/officeDocument/2006/relationships/image" Target="../media/image6.svg"/><Relationship Id="rId7" Type="http://schemas.openxmlformats.org/officeDocument/2006/relationships/image" Target="../media/image13.svg"/><Relationship Id="rId12" Type="http://schemas.openxmlformats.org/officeDocument/2006/relationships/image" Target="../media/image7.png"/><Relationship Id="rId17" Type="http://schemas.openxmlformats.org/officeDocument/2006/relationships/image" Target="../media/image17.png"/><Relationship Id="rId2" Type="http://schemas.openxmlformats.org/officeDocument/2006/relationships/image" Target="../media/image5.png"/><Relationship Id="rId16" Type="http://schemas.openxmlformats.org/officeDocument/2006/relationships/image" Target="../media/image16.jpeg"/><Relationship Id="rId20" Type="http://schemas.openxmlformats.org/officeDocument/2006/relationships/hyperlink" Target="https://www.google.com/search?safe=active&amp;sca_esv=595697517&amp;rlz=1C1GCEA_enUS1014US1016&amp;sxsrf=AM9HkKnyCS6P1NN6QVNJtINVFcrdHBu2xw:1704383978753&amp;q=incompatible&amp;si=ALGXSlbsnhJrQT67VON4kgaynbBxVvtxdyCv4xukF110TfgnDInPlNVlG04M37u5PMwgTo3sra3SFpgreCkiJ_YjA9vBf3YCKvZmyIXx_H0BBJWlghIwDLI%3D&amp;expnd=1" TargetMode="Externa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svg"/><Relationship Id="rId5" Type="http://schemas.openxmlformats.org/officeDocument/2006/relationships/image" Target="../media/image4.svg"/><Relationship Id="rId15" Type="http://schemas.openxmlformats.org/officeDocument/2006/relationships/image" Target="../media/image10.svg"/><Relationship Id="rId10" Type="http://schemas.openxmlformats.org/officeDocument/2006/relationships/image" Target="../media/image1.png"/><Relationship Id="rId19" Type="http://schemas.openxmlformats.org/officeDocument/2006/relationships/hyperlink" Target="https://www.google.com/search?safe=active&amp;sca_esv=595697517&amp;rlz=1C1GCEA_enUS1014US1016&amp;sxsrf=AM9HkKnyCS6P1NN6QVNJtINVFcrdHBu2xw:1704383978753&amp;q=protracted&amp;si=ALGXSlbnOEZPfHsS2MaPJwdaOxE_-alnSQXs2XDIvKbvKarpqXb4XqRcZfEpkAzIL2KpQgDGbMkWbAx-LfFJJSTL5wGQF_fUw2JGWbWGRVExk7aj4Qfae2s%3D&amp;expnd=1" TargetMode="External"/><Relationship Id="rId4" Type="http://schemas.openxmlformats.org/officeDocument/2006/relationships/image" Target="../media/image3.png"/><Relationship Id="rId9" Type="http://schemas.openxmlformats.org/officeDocument/2006/relationships/image" Target="../media/image15.svg"/><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0.svg"/><Relationship Id="rId5" Type="http://schemas.openxmlformats.org/officeDocument/2006/relationships/image" Target="../media/image4.sv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png"/><Relationship Id="rId5" Type="http://schemas.openxmlformats.org/officeDocument/2006/relationships/image" Target="../media/image8.svg"/><Relationship Id="rId10" Type="http://schemas.openxmlformats.org/officeDocument/2006/relationships/image" Target="../media/image25.jpeg"/><Relationship Id="rId4" Type="http://schemas.openxmlformats.org/officeDocument/2006/relationships/image" Target="../media/image7.png"/><Relationship Id="rId9" Type="http://schemas.openxmlformats.org/officeDocument/2006/relationships/image" Target="../media/image24.jpeg"/><Relationship Id="rId14" Type="http://schemas.openxmlformats.org/officeDocument/2006/relationships/image" Target="../media/image4.sv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svg"/><Relationship Id="rId18" Type="http://schemas.openxmlformats.org/officeDocument/2006/relationships/image" Target="../media/image34.png"/><Relationship Id="rId3" Type="http://schemas.openxmlformats.org/officeDocument/2006/relationships/image" Target="../media/image2.svg"/><Relationship Id="rId21" Type="http://schemas.openxmlformats.org/officeDocument/2006/relationships/image" Target="../media/image37.svg"/><Relationship Id="rId7" Type="http://schemas.openxmlformats.org/officeDocument/2006/relationships/image" Target="../media/image6.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image" Target="../media/image1.png"/><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31.svg"/><Relationship Id="rId10" Type="http://schemas.openxmlformats.org/officeDocument/2006/relationships/image" Target="../media/image9.png"/><Relationship Id="rId19" Type="http://schemas.openxmlformats.org/officeDocument/2006/relationships/image" Target="../media/image35.svg"/><Relationship Id="rId4" Type="http://schemas.openxmlformats.org/officeDocument/2006/relationships/image" Target="../media/image3.png"/><Relationship Id="rId9" Type="http://schemas.openxmlformats.org/officeDocument/2006/relationships/image" Target="../media/image27.sv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1.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40.png"/><Relationship Id="rId17" Type="http://schemas.openxmlformats.org/officeDocument/2006/relationships/image" Target="../media/image45.svg"/><Relationship Id="rId2" Type="http://schemas.openxmlformats.org/officeDocument/2006/relationships/image" Target="../media/image1.png"/><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9.svg"/><Relationship Id="rId5" Type="http://schemas.openxmlformats.org/officeDocument/2006/relationships/image" Target="../media/image4.svg"/><Relationship Id="rId15" Type="http://schemas.openxmlformats.org/officeDocument/2006/relationships/image" Target="../media/image43.svg"/><Relationship Id="rId10" Type="http://schemas.openxmlformats.org/officeDocument/2006/relationships/image" Target="../media/image38.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10.sv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2.svg"/><Relationship Id="rId21" Type="http://schemas.openxmlformats.org/officeDocument/2006/relationships/image" Target="../media/image57.svg"/><Relationship Id="rId7" Type="http://schemas.openxmlformats.org/officeDocument/2006/relationships/image" Target="../media/image6.svg"/><Relationship Id="rId12" Type="http://schemas.openxmlformats.org/officeDocument/2006/relationships/image" Target="../media/image9.png"/><Relationship Id="rId17" Type="http://schemas.openxmlformats.org/officeDocument/2006/relationships/image" Target="../media/image53.svg"/><Relationship Id="rId25" Type="http://schemas.openxmlformats.org/officeDocument/2006/relationships/image" Target="../media/image61.svg"/><Relationship Id="rId2" Type="http://schemas.openxmlformats.org/officeDocument/2006/relationships/image" Target="../media/image1.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9.svg"/><Relationship Id="rId24" Type="http://schemas.openxmlformats.org/officeDocument/2006/relationships/image" Target="../media/image60.png"/><Relationship Id="rId5" Type="http://schemas.openxmlformats.org/officeDocument/2006/relationships/image" Target="../media/image4.svg"/><Relationship Id="rId15" Type="http://schemas.openxmlformats.org/officeDocument/2006/relationships/image" Target="../media/image51.svg"/><Relationship Id="rId23" Type="http://schemas.openxmlformats.org/officeDocument/2006/relationships/image" Target="../media/image59.svg"/><Relationship Id="rId10" Type="http://schemas.openxmlformats.org/officeDocument/2006/relationships/image" Target="../media/image48.png"/><Relationship Id="rId19" Type="http://schemas.openxmlformats.org/officeDocument/2006/relationships/image" Target="../media/image55.svg"/><Relationship Id="rId4" Type="http://schemas.openxmlformats.org/officeDocument/2006/relationships/image" Target="../media/image3.png"/><Relationship Id="rId9" Type="http://schemas.openxmlformats.org/officeDocument/2006/relationships/image" Target="../media/image47.svg"/><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63.sv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0.svg"/><Relationship Id="rId5" Type="http://schemas.openxmlformats.org/officeDocument/2006/relationships/image" Target="../media/image4.svg"/><Relationship Id="rId15" Type="http://schemas.openxmlformats.org/officeDocument/2006/relationships/image" Target="../media/image65.sv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64.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0.svg"/><Relationship Id="rId18" Type="http://schemas.openxmlformats.org/officeDocument/2006/relationships/image" Target="../media/image70.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9.png"/><Relationship Id="rId17" Type="http://schemas.openxmlformats.org/officeDocument/2006/relationships/image" Target="../media/image69.svg"/><Relationship Id="rId2" Type="http://schemas.openxmlformats.org/officeDocument/2006/relationships/image" Target="../media/image1.png"/><Relationship Id="rId16" Type="http://schemas.openxmlformats.org/officeDocument/2006/relationships/image" Target="../media/image68.png"/><Relationship Id="rId20" Type="http://schemas.openxmlformats.org/officeDocument/2006/relationships/image" Target="../media/image72.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67.svg"/><Relationship Id="rId10" Type="http://schemas.openxmlformats.org/officeDocument/2006/relationships/image" Target="../media/image9.png"/><Relationship Id="rId19"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816745">
            <a:off x="12537760" y="5402034"/>
            <a:ext cx="9769056" cy="3072812"/>
          </a:xfrm>
          <a:custGeom>
            <a:avLst/>
            <a:gdLst/>
            <a:ahLst/>
            <a:cxnLst/>
            <a:rect l="l" t="t" r="r" b="b"/>
            <a:pathLst>
              <a:path w="9769056" h="3072812">
                <a:moveTo>
                  <a:pt x="0" y="0"/>
                </a:moveTo>
                <a:lnTo>
                  <a:pt x="9769056" y="0"/>
                </a:lnTo>
                <a:lnTo>
                  <a:pt x="9769056" y="3072812"/>
                </a:lnTo>
                <a:lnTo>
                  <a:pt x="0" y="30728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816745">
            <a:off x="7616063" y="-23683"/>
            <a:ext cx="9769056" cy="3072812"/>
          </a:xfrm>
          <a:custGeom>
            <a:avLst/>
            <a:gdLst/>
            <a:ahLst/>
            <a:cxnLst/>
            <a:rect l="l" t="t" r="r" b="b"/>
            <a:pathLst>
              <a:path w="9769056" h="3072812">
                <a:moveTo>
                  <a:pt x="0" y="0"/>
                </a:moveTo>
                <a:lnTo>
                  <a:pt x="9769056" y="0"/>
                </a:lnTo>
                <a:lnTo>
                  <a:pt x="9769056" y="3072812"/>
                </a:lnTo>
                <a:lnTo>
                  <a:pt x="0" y="30728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816745">
            <a:off x="6177408" y="768153"/>
            <a:ext cx="5461122" cy="1257455"/>
          </a:xfrm>
          <a:custGeom>
            <a:avLst/>
            <a:gdLst/>
            <a:ahLst/>
            <a:cxnLst/>
            <a:rect l="l" t="t" r="r" b="b"/>
            <a:pathLst>
              <a:path w="5461122" h="1257455">
                <a:moveTo>
                  <a:pt x="0" y="0"/>
                </a:moveTo>
                <a:lnTo>
                  <a:pt x="5461122" y="0"/>
                </a:lnTo>
                <a:lnTo>
                  <a:pt x="5461122" y="1257456"/>
                </a:lnTo>
                <a:lnTo>
                  <a:pt x="0" y="1257456"/>
                </a:lnTo>
                <a:lnTo>
                  <a:pt x="0" y="0"/>
                </a:lnTo>
                <a:close/>
              </a:path>
            </a:pathLst>
          </a:custGeom>
          <a:blipFill>
            <a:blip r:embed="rId4">
              <a:extLst>
                <a:ext uri="{96DAC541-7B7A-43D3-8B79-37D633B846F1}">
                  <asvg:svgBlip xmlns:asvg="http://schemas.microsoft.com/office/drawing/2016/SVG/main" r:embed="rId5"/>
                </a:ext>
              </a:extLst>
            </a:blip>
            <a:stretch>
              <a:fillRect t="-13160" b="-23446"/>
            </a:stretch>
          </a:blipFill>
        </p:spPr>
      </p:sp>
      <p:sp>
        <p:nvSpPr>
          <p:cNvPr id="5" name="Freeform 5"/>
          <p:cNvSpPr/>
          <p:nvPr/>
        </p:nvSpPr>
        <p:spPr>
          <a:xfrm rot="2816745">
            <a:off x="14528739" y="9831871"/>
            <a:ext cx="5461122" cy="1257455"/>
          </a:xfrm>
          <a:custGeom>
            <a:avLst/>
            <a:gdLst/>
            <a:ahLst/>
            <a:cxnLst/>
            <a:rect l="l" t="t" r="r" b="b"/>
            <a:pathLst>
              <a:path w="5461122" h="1257455">
                <a:moveTo>
                  <a:pt x="0" y="0"/>
                </a:moveTo>
                <a:lnTo>
                  <a:pt x="5461122" y="0"/>
                </a:lnTo>
                <a:lnTo>
                  <a:pt x="5461122" y="1257455"/>
                </a:lnTo>
                <a:lnTo>
                  <a:pt x="0" y="1257455"/>
                </a:lnTo>
                <a:lnTo>
                  <a:pt x="0" y="0"/>
                </a:lnTo>
                <a:close/>
              </a:path>
            </a:pathLst>
          </a:custGeom>
          <a:blipFill>
            <a:blip r:embed="rId4">
              <a:extLst>
                <a:ext uri="{96DAC541-7B7A-43D3-8B79-37D633B846F1}">
                  <asvg:svgBlip xmlns:asvg="http://schemas.microsoft.com/office/drawing/2016/SVG/main" r:embed="rId5"/>
                </a:ext>
              </a:extLst>
            </a:blip>
            <a:stretch>
              <a:fillRect t="-13160" b="-23446"/>
            </a:stretch>
          </a:blipFill>
        </p:spPr>
      </p:sp>
      <p:sp>
        <p:nvSpPr>
          <p:cNvPr id="6" name="Freeform 6"/>
          <p:cNvSpPr/>
          <p:nvPr/>
        </p:nvSpPr>
        <p:spPr>
          <a:xfrm>
            <a:off x="8525511" y="448215"/>
            <a:ext cx="9390570" cy="9390570"/>
          </a:xfrm>
          <a:custGeom>
            <a:avLst/>
            <a:gdLst/>
            <a:ahLst/>
            <a:cxnLst/>
            <a:rect l="l" t="t" r="r" b="b"/>
            <a:pathLst>
              <a:path w="9390570" h="9390570">
                <a:moveTo>
                  <a:pt x="0" y="0"/>
                </a:moveTo>
                <a:lnTo>
                  <a:pt x="9390570" y="0"/>
                </a:lnTo>
                <a:lnTo>
                  <a:pt x="9390570" y="9390570"/>
                </a:lnTo>
                <a:lnTo>
                  <a:pt x="0" y="93905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9019305" y="942008"/>
            <a:ext cx="8402983" cy="8402983"/>
          </a:xfrm>
          <a:custGeom>
            <a:avLst/>
            <a:gdLst/>
            <a:ahLst/>
            <a:cxnLst/>
            <a:rect l="l" t="t" r="r" b="b"/>
            <a:pathLst>
              <a:path w="8402983" h="8402983">
                <a:moveTo>
                  <a:pt x="0" y="0"/>
                </a:moveTo>
                <a:lnTo>
                  <a:pt x="8402983" y="0"/>
                </a:lnTo>
                <a:lnTo>
                  <a:pt x="8402983" y="8402984"/>
                </a:lnTo>
                <a:lnTo>
                  <a:pt x="0" y="84029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9483718" y="1406421"/>
            <a:ext cx="7474157" cy="7474157"/>
          </a:xfrm>
          <a:custGeom>
            <a:avLst/>
            <a:gdLst/>
            <a:ahLst/>
            <a:cxnLst/>
            <a:rect l="l" t="t" r="r" b="b"/>
            <a:pathLst>
              <a:path w="7474157" h="7474157">
                <a:moveTo>
                  <a:pt x="0" y="0"/>
                </a:moveTo>
                <a:lnTo>
                  <a:pt x="7474157" y="0"/>
                </a:lnTo>
                <a:lnTo>
                  <a:pt x="7474157" y="7474158"/>
                </a:lnTo>
                <a:lnTo>
                  <a:pt x="0" y="74741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9" name="Group 9"/>
          <p:cNvGrpSpPr/>
          <p:nvPr/>
        </p:nvGrpSpPr>
        <p:grpSpPr>
          <a:xfrm>
            <a:off x="9905486" y="1828190"/>
            <a:ext cx="6630621" cy="663062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2" name="Group 12"/>
          <p:cNvGrpSpPr>
            <a:grpSpLocks noChangeAspect="1"/>
          </p:cNvGrpSpPr>
          <p:nvPr/>
        </p:nvGrpSpPr>
        <p:grpSpPr>
          <a:xfrm>
            <a:off x="10049272" y="1971989"/>
            <a:ext cx="6343048" cy="6343023"/>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2"/>
              <a:stretch>
                <a:fillRect l="-46385" r="-46385"/>
              </a:stretch>
            </a:blipFill>
          </p:spPr>
        </p:sp>
      </p:grpSp>
      <p:sp>
        <p:nvSpPr>
          <p:cNvPr id="14" name="Freeform 14"/>
          <p:cNvSpPr/>
          <p:nvPr/>
        </p:nvSpPr>
        <p:spPr>
          <a:xfrm>
            <a:off x="16392320" y="277894"/>
            <a:ext cx="1501611" cy="1501611"/>
          </a:xfrm>
          <a:custGeom>
            <a:avLst/>
            <a:gdLst/>
            <a:ahLst/>
            <a:cxnLst/>
            <a:rect l="l" t="t" r="r" b="b"/>
            <a:pathLst>
              <a:path w="1501611" h="1501611">
                <a:moveTo>
                  <a:pt x="0" y="0"/>
                </a:moveTo>
                <a:lnTo>
                  <a:pt x="1501612" y="0"/>
                </a:lnTo>
                <a:lnTo>
                  <a:pt x="1501612" y="1501612"/>
                </a:lnTo>
                <a:lnTo>
                  <a:pt x="0" y="15016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8910558" y="7621235"/>
            <a:ext cx="1259344" cy="1259344"/>
          </a:xfrm>
          <a:custGeom>
            <a:avLst/>
            <a:gdLst/>
            <a:ahLst/>
            <a:cxnLst/>
            <a:rect l="l" t="t" r="r" b="b"/>
            <a:pathLst>
              <a:path w="1259344" h="1259344">
                <a:moveTo>
                  <a:pt x="0" y="0"/>
                </a:moveTo>
                <a:lnTo>
                  <a:pt x="1259343" y="0"/>
                </a:lnTo>
                <a:lnTo>
                  <a:pt x="1259343" y="1259344"/>
                </a:lnTo>
                <a:lnTo>
                  <a:pt x="0" y="12593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TextBox 16"/>
          <p:cNvSpPr txBox="1"/>
          <p:nvPr/>
        </p:nvSpPr>
        <p:spPr>
          <a:xfrm>
            <a:off x="412747" y="3670607"/>
            <a:ext cx="8731253" cy="2926736"/>
          </a:xfrm>
          <a:prstGeom prst="rect">
            <a:avLst/>
          </a:prstGeom>
        </p:spPr>
        <p:txBody>
          <a:bodyPr lIns="0" tIns="0" rIns="0" bIns="0" rtlCol="0" anchor="t">
            <a:spAutoFit/>
          </a:bodyPr>
          <a:lstStyle/>
          <a:p>
            <a:pPr>
              <a:lnSpc>
                <a:spcPts val="7508"/>
              </a:lnSpc>
            </a:pPr>
            <a:r>
              <a:rPr lang="en-US" sz="6586">
                <a:solidFill>
                  <a:srgbClr val="000000"/>
                </a:solidFill>
                <a:latin typeface="Poppins Bold"/>
              </a:rPr>
              <a:t>Managing Conflict in a Corporate Setting</a:t>
            </a:r>
          </a:p>
        </p:txBody>
      </p:sp>
      <p:sp>
        <p:nvSpPr>
          <p:cNvPr id="17" name="TextBox 17"/>
          <p:cNvSpPr txBox="1"/>
          <p:nvPr/>
        </p:nvSpPr>
        <p:spPr>
          <a:xfrm>
            <a:off x="412747" y="7090595"/>
            <a:ext cx="7630561" cy="1025402"/>
          </a:xfrm>
          <a:prstGeom prst="rect">
            <a:avLst/>
          </a:prstGeom>
        </p:spPr>
        <p:txBody>
          <a:bodyPr lIns="0" tIns="0" rIns="0" bIns="0" rtlCol="0" anchor="t">
            <a:spAutoFit/>
          </a:bodyPr>
          <a:lstStyle/>
          <a:p>
            <a:pPr>
              <a:lnSpc>
                <a:spcPts val="3942"/>
              </a:lnSpc>
            </a:pPr>
            <a:r>
              <a:rPr lang="en-US" sz="3458" spc="148">
                <a:solidFill>
                  <a:srgbClr val="000000"/>
                </a:solidFill>
                <a:latin typeface="Poppins Semi-Bold"/>
              </a:rPr>
              <a:t>Presented by: Krista Rosas </a:t>
            </a:r>
          </a:p>
          <a:p>
            <a:pPr>
              <a:lnSpc>
                <a:spcPts val="3942"/>
              </a:lnSpc>
            </a:pPr>
            <a:r>
              <a:rPr lang="en-US" sz="3458" spc="148">
                <a:solidFill>
                  <a:srgbClr val="000000"/>
                </a:solidFill>
                <a:latin typeface="Poppins Semi-Bold"/>
              </a:rPr>
              <a:t>Extraco Banks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1140" y="927448"/>
            <a:ext cx="8553615" cy="8553615"/>
          </a:xfrm>
          <a:custGeom>
            <a:avLst/>
            <a:gdLst/>
            <a:ahLst/>
            <a:cxnLst/>
            <a:rect l="l" t="t" r="r" b="b"/>
            <a:pathLst>
              <a:path w="8553615" h="8553615">
                <a:moveTo>
                  <a:pt x="0" y="0"/>
                </a:moveTo>
                <a:lnTo>
                  <a:pt x="8553615" y="0"/>
                </a:lnTo>
                <a:lnTo>
                  <a:pt x="8553615" y="8553615"/>
                </a:lnTo>
                <a:lnTo>
                  <a:pt x="0" y="85536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901713" flipH="1">
            <a:off x="359739" y="-14654"/>
            <a:ext cx="9769056" cy="3072812"/>
          </a:xfrm>
          <a:custGeom>
            <a:avLst/>
            <a:gdLst/>
            <a:ahLst/>
            <a:cxnLst/>
            <a:rect l="l" t="t" r="r" b="b"/>
            <a:pathLst>
              <a:path w="9769056" h="3072812">
                <a:moveTo>
                  <a:pt x="9769056" y="0"/>
                </a:moveTo>
                <a:lnTo>
                  <a:pt x="0" y="0"/>
                </a:lnTo>
                <a:lnTo>
                  <a:pt x="0" y="3072812"/>
                </a:lnTo>
                <a:lnTo>
                  <a:pt x="9769056" y="3072812"/>
                </a:lnTo>
                <a:lnTo>
                  <a:pt x="9769056"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7901713">
            <a:off x="-1456491" y="7699667"/>
            <a:ext cx="9769056" cy="3072812"/>
          </a:xfrm>
          <a:custGeom>
            <a:avLst/>
            <a:gdLst/>
            <a:ahLst/>
            <a:cxnLst/>
            <a:rect l="l" t="t" r="r" b="b"/>
            <a:pathLst>
              <a:path w="9769056" h="3072812">
                <a:moveTo>
                  <a:pt x="0" y="0"/>
                </a:moveTo>
                <a:lnTo>
                  <a:pt x="9769056" y="0"/>
                </a:lnTo>
                <a:lnTo>
                  <a:pt x="9769056" y="3072812"/>
                </a:lnTo>
                <a:lnTo>
                  <a:pt x="0" y="30728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7885646">
            <a:off x="5410720" y="1114148"/>
            <a:ext cx="5461122" cy="815209"/>
          </a:xfrm>
          <a:custGeom>
            <a:avLst/>
            <a:gdLst/>
            <a:ahLst/>
            <a:cxnLst/>
            <a:rect l="l" t="t" r="r" b="b"/>
            <a:pathLst>
              <a:path w="5461122" h="815209">
                <a:moveTo>
                  <a:pt x="0" y="0"/>
                </a:moveTo>
                <a:lnTo>
                  <a:pt x="5461122" y="0"/>
                </a:lnTo>
                <a:lnTo>
                  <a:pt x="5461122" y="815208"/>
                </a:lnTo>
                <a:lnTo>
                  <a:pt x="0" y="815208"/>
                </a:lnTo>
                <a:lnTo>
                  <a:pt x="0" y="0"/>
                </a:lnTo>
                <a:close/>
              </a:path>
            </a:pathLst>
          </a:custGeom>
          <a:blipFill>
            <a:blip r:embed="rId8">
              <a:extLst>
                <a:ext uri="{96DAC541-7B7A-43D3-8B79-37D633B846F1}">
                  <asvg:svgBlip xmlns:asvg="http://schemas.microsoft.com/office/drawing/2016/SVG/main" r:embed="rId9"/>
                </a:ext>
              </a:extLst>
            </a:blip>
            <a:stretch>
              <a:fillRect t="-42143" b="-68571"/>
            </a:stretch>
          </a:blipFill>
        </p:spPr>
      </p:sp>
      <p:sp>
        <p:nvSpPr>
          <p:cNvPr id="6" name="Freeform 6"/>
          <p:cNvSpPr/>
          <p:nvPr/>
        </p:nvSpPr>
        <p:spPr>
          <a:xfrm rot="7885646" flipH="1">
            <a:off x="-1701861" y="8200655"/>
            <a:ext cx="5461122" cy="815209"/>
          </a:xfrm>
          <a:custGeom>
            <a:avLst/>
            <a:gdLst/>
            <a:ahLst/>
            <a:cxnLst/>
            <a:rect l="l" t="t" r="r" b="b"/>
            <a:pathLst>
              <a:path w="5461122" h="815209">
                <a:moveTo>
                  <a:pt x="5461122" y="0"/>
                </a:moveTo>
                <a:lnTo>
                  <a:pt x="0" y="0"/>
                </a:lnTo>
                <a:lnTo>
                  <a:pt x="0" y="815208"/>
                </a:lnTo>
                <a:lnTo>
                  <a:pt x="5461122" y="815208"/>
                </a:lnTo>
                <a:lnTo>
                  <a:pt x="5461122" y="0"/>
                </a:lnTo>
                <a:close/>
              </a:path>
            </a:pathLst>
          </a:custGeom>
          <a:blipFill>
            <a:blip r:embed="rId10">
              <a:extLst>
                <a:ext uri="{96DAC541-7B7A-43D3-8B79-37D633B846F1}">
                  <asvg:svgBlip xmlns:asvg="http://schemas.microsoft.com/office/drawing/2016/SVG/main" r:embed="rId11"/>
                </a:ext>
              </a:extLst>
            </a:blip>
            <a:stretch>
              <a:fillRect t="-42143" b="-68571"/>
            </a:stretch>
          </a:blipFill>
        </p:spPr>
      </p:sp>
      <p:sp>
        <p:nvSpPr>
          <p:cNvPr id="7" name="Freeform 7"/>
          <p:cNvSpPr/>
          <p:nvPr/>
        </p:nvSpPr>
        <p:spPr>
          <a:xfrm>
            <a:off x="670923" y="1377231"/>
            <a:ext cx="7654049" cy="7654049"/>
          </a:xfrm>
          <a:custGeom>
            <a:avLst/>
            <a:gdLst/>
            <a:ahLst/>
            <a:cxnLst/>
            <a:rect l="l" t="t" r="r" b="b"/>
            <a:pathLst>
              <a:path w="7654049" h="7654049">
                <a:moveTo>
                  <a:pt x="0" y="0"/>
                </a:moveTo>
                <a:lnTo>
                  <a:pt x="7654049" y="0"/>
                </a:lnTo>
                <a:lnTo>
                  <a:pt x="7654049" y="7654049"/>
                </a:lnTo>
                <a:lnTo>
                  <a:pt x="0" y="76540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1093944" y="1800252"/>
            <a:ext cx="6808007" cy="6808007"/>
          </a:xfrm>
          <a:custGeom>
            <a:avLst/>
            <a:gdLst/>
            <a:ahLst/>
            <a:cxnLst/>
            <a:rect l="l" t="t" r="r" b="b"/>
            <a:pathLst>
              <a:path w="6808007" h="6808007">
                <a:moveTo>
                  <a:pt x="0" y="0"/>
                </a:moveTo>
                <a:lnTo>
                  <a:pt x="6808007" y="0"/>
                </a:lnTo>
                <a:lnTo>
                  <a:pt x="6808007" y="6808007"/>
                </a:lnTo>
                <a:lnTo>
                  <a:pt x="0" y="68080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a:off x="522651" y="805937"/>
            <a:ext cx="1142588" cy="1142588"/>
          </a:xfrm>
          <a:custGeom>
            <a:avLst/>
            <a:gdLst/>
            <a:ahLst/>
            <a:cxnLst/>
            <a:rect l="l" t="t" r="r" b="b"/>
            <a:pathLst>
              <a:path w="1142588" h="1142588">
                <a:moveTo>
                  <a:pt x="0" y="0"/>
                </a:moveTo>
                <a:lnTo>
                  <a:pt x="1142587" y="0"/>
                </a:lnTo>
                <a:lnTo>
                  <a:pt x="1142587" y="1142588"/>
                </a:lnTo>
                <a:lnTo>
                  <a:pt x="0" y="11425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7323616" y="7606902"/>
            <a:ext cx="1001357" cy="1001357"/>
          </a:xfrm>
          <a:custGeom>
            <a:avLst/>
            <a:gdLst/>
            <a:ahLst/>
            <a:cxnLst/>
            <a:rect l="l" t="t" r="r" b="b"/>
            <a:pathLst>
              <a:path w="1001357" h="1001357">
                <a:moveTo>
                  <a:pt x="0" y="0"/>
                </a:moveTo>
                <a:lnTo>
                  <a:pt x="1001356" y="0"/>
                </a:lnTo>
                <a:lnTo>
                  <a:pt x="1001356" y="1001357"/>
                </a:lnTo>
                <a:lnTo>
                  <a:pt x="0" y="10013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1" name="Group 11"/>
          <p:cNvGrpSpPr/>
          <p:nvPr/>
        </p:nvGrpSpPr>
        <p:grpSpPr>
          <a:xfrm>
            <a:off x="1326424" y="2032744"/>
            <a:ext cx="6343048" cy="6343022"/>
            <a:chOff x="0" y="0"/>
            <a:chExt cx="6350000" cy="6349975"/>
          </a:xfrm>
        </p:grpSpPr>
        <p:sp>
          <p:nvSpPr>
            <p:cNvPr id="12" name="Freeform 1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6"/>
              <a:stretch>
                <a:fillRect l="-25046" r="-25046"/>
              </a:stretch>
            </a:blipFill>
          </p:spPr>
        </p:sp>
      </p:grpSp>
      <p:grpSp>
        <p:nvGrpSpPr>
          <p:cNvPr id="13" name="Group 13"/>
          <p:cNvGrpSpPr/>
          <p:nvPr/>
        </p:nvGrpSpPr>
        <p:grpSpPr>
          <a:xfrm>
            <a:off x="8963185" y="1521752"/>
            <a:ext cx="8951015" cy="6871401"/>
            <a:chOff x="0" y="0"/>
            <a:chExt cx="11934686" cy="9161869"/>
          </a:xfrm>
        </p:grpSpPr>
        <p:sp>
          <p:nvSpPr>
            <p:cNvPr id="14" name="Freeform 14"/>
            <p:cNvSpPr/>
            <p:nvPr/>
          </p:nvSpPr>
          <p:spPr>
            <a:xfrm>
              <a:off x="10305586" y="5901568"/>
              <a:ext cx="1555418" cy="1555418"/>
            </a:xfrm>
            <a:custGeom>
              <a:avLst/>
              <a:gdLst/>
              <a:ahLst/>
              <a:cxnLst/>
              <a:rect l="l" t="t" r="r" b="b"/>
              <a:pathLst>
                <a:path w="1555418" h="1555418">
                  <a:moveTo>
                    <a:pt x="0" y="0"/>
                  </a:moveTo>
                  <a:lnTo>
                    <a:pt x="1555418" y="0"/>
                  </a:lnTo>
                  <a:lnTo>
                    <a:pt x="1555418" y="1555418"/>
                  </a:lnTo>
                  <a:lnTo>
                    <a:pt x="0" y="15554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a:off x="10467484" y="6063466"/>
              <a:ext cx="1231621" cy="1231621"/>
            </a:xfrm>
            <a:custGeom>
              <a:avLst/>
              <a:gdLst/>
              <a:ahLst/>
              <a:cxnLst/>
              <a:rect l="l" t="t" r="r" b="b"/>
              <a:pathLst>
                <a:path w="1231621" h="1231621">
                  <a:moveTo>
                    <a:pt x="0" y="0"/>
                  </a:moveTo>
                  <a:lnTo>
                    <a:pt x="1231621" y="0"/>
                  </a:lnTo>
                  <a:lnTo>
                    <a:pt x="1231621" y="1231621"/>
                  </a:lnTo>
                  <a:lnTo>
                    <a:pt x="0" y="12316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a:off x="0" y="939207"/>
              <a:ext cx="1555418" cy="1555418"/>
            </a:xfrm>
            <a:custGeom>
              <a:avLst/>
              <a:gdLst/>
              <a:ahLst/>
              <a:cxnLst/>
              <a:rect l="l" t="t" r="r" b="b"/>
              <a:pathLst>
                <a:path w="1555418" h="1555418">
                  <a:moveTo>
                    <a:pt x="0" y="0"/>
                  </a:moveTo>
                  <a:lnTo>
                    <a:pt x="1555418" y="0"/>
                  </a:lnTo>
                  <a:lnTo>
                    <a:pt x="1555418" y="1555418"/>
                  </a:lnTo>
                  <a:lnTo>
                    <a:pt x="0" y="15554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7"/>
            <p:cNvSpPr/>
            <p:nvPr/>
          </p:nvSpPr>
          <p:spPr>
            <a:xfrm>
              <a:off x="161899" y="1101106"/>
              <a:ext cx="1231621" cy="1231621"/>
            </a:xfrm>
            <a:custGeom>
              <a:avLst/>
              <a:gdLst/>
              <a:ahLst/>
              <a:cxnLst/>
              <a:rect l="l" t="t" r="r" b="b"/>
              <a:pathLst>
                <a:path w="1231621" h="1231621">
                  <a:moveTo>
                    <a:pt x="0" y="0"/>
                  </a:moveTo>
                  <a:lnTo>
                    <a:pt x="1231620" y="0"/>
                  </a:lnTo>
                  <a:lnTo>
                    <a:pt x="1231620" y="1231621"/>
                  </a:lnTo>
                  <a:lnTo>
                    <a:pt x="0" y="12316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flipH="1">
              <a:off x="317531" y="1256739"/>
              <a:ext cx="920355" cy="920355"/>
            </a:xfrm>
            <a:custGeom>
              <a:avLst/>
              <a:gdLst/>
              <a:ahLst/>
              <a:cxnLst/>
              <a:rect l="l" t="t" r="r" b="b"/>
              <a:pathLst>
                <a:path w="920355" h="920355">
                  <a:moveTo>
                    <a:pt x="920356" y="0"/>
                  </a:moveTo>
                  <a:lnTo>
                    <a:pt x="0" y="0"/>
                  </a:lnTo>
                  <a:lnTo>
                    <a:pt x="0" y="920355"/>
                  </a:lnTo>
                  <a:lnTo>
                    <a:pt x="920356" y="920355"/>
                  </a:lnTo>
                  <a:lnTo>
                    <a:pt x="920356"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9" name="Freeform 19"/>
            <p:cNvSpPr/>
            <p:nvPr/>
          </p:nvSpPr>
          <p:spPr>
            <a:xfrm flipH="1">
              <a:off x="10623117" y="6219099"/>
              <a:ext cx="920355" cy="920355"/>
            </a:xfrm>
            <a:custGeom>
              <a:avLst/>
              <a:gdLst/>
              <a:ahLst/>
              <a:cxnLst/>
              <a:rect l="l" t="t" r="r" b="b"/>
              <a:pathLst>
                <a:path w="920355" h="920355">
                  <a:moveTo>
                    <a:pt x="920355" y="0"/>
                  </a:moveTo>
                  <a:lnTo>
                    <a:pt x="0" y="0"/>
                  </a:lnTo>
                  <a:lnTo>
                    <a:pt x="0" y="920355"/>
                  </a:lnTo>
                  <a:lnTo>
                    <a:pt x="920355" y="920355"/>
                  </a:lnTo>
                  <a:lnTo>
                    <a:pt x="920355"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0" name="TextBox 20"/>
            <p:cNvSpPr txBox="1"/>
            <p:nvPr/>
          </p:nvSpPr>
          <p:spPr>
            <a:xfrm>
              <a:off x="0" y="-9525"/>
              <a:ext cx="11861004" cy="948732"/>
            </a:xfrm>
            <a:prstGeom prst="rect">
              <a:avLst/>
            </a:prstGeom>
          </p:spPr>
          <p:txBody>
            <a:bodyPr lIns="0" tIns="0" rIns="0" bIns="0" rtlCol="0" anchor="t">
              <a:spAutoFit/>
            </a:bodyPr>
            <a:lstStyle/>
            <a:p>
              <a:pPr algn="just">
                <a:lnSpc>
                  <a:spcPts val="5244"/>
                </a:lnSpc>
              </a:pPr>
              <a:r>
                <a:rPr lang="en-US" sz="4641" spc="-139">
                  <a:solidFill>
                    <a:srgbClr val="000000"/>
                  </a:solidFill>
                  <a:latin typeface="Poppins Bold"/>
                </a:rPr>
                <a:t>Definition of Conflict</a:t>
              </a:r>
            </a:p>
          </p:txBody>
        </p:sp>
        <p:sp>
          <p:nvSpPr>
            <p:cNvPr id="21" name="TextBox 21"/>
            <p:cNvSpPr txBox="1"/>
            <p:nvPr/>
          </p:nvSpPr>
          <p:spPr>
            <a:xfrm>
              <a:off x="1668486" y="1032856"/>
              <a:ext cx="9874987" cy="1349070"/>
            </a:xfrm>
            <a:prstGeom prst="rect">
              <a:avLst/>
            </a:prstGeom>
          </p:spPr>
          <p:txBody>
            <a:bodyPr lIns="0" tIns="0" rIns="0" bIns="0" rtlCol="0" anchor="t">
              <a:spAutoFit/>
            </a:bodyPr>
            <a:lstStyle/>
            <a:p>
              <a:pPr algn="just">
                <a:lnSpc>
                  <a:spcPts val="2623"/>
                </a:lnSpc>
              </a:pPr>
              <a:r>
                <a:rPr lang="en-US" sz="2204">
                  <a:solidFill>
                    <a:srgbClr val="000000"/>
                  </a:solidFill>
                  <a:latin typeface="Poppins"/>
                </a:rPr>
                <a:t>A serious disagreement or argument, typically a </a:t>
              </a:r>
              <a:r>
                <a:rPr lang="en-US" sz="2204" u="sng">
                  <a:solidFill>
                    <a:srgbClr val="000000"/>
                  </a:solidFill>
                  <a:latin typeface="Poppins"/>
                  <a:hlinkClick r:id="rId19" tooltip="https://www.google.com/search?safe=active&amp;sca_esv=595697517&amp;rlz=1C1GCEA_enUS1014US1016&amp;sxsrf=AM9HkKnyCS6P1NN6QVNJtINVFcrdHBu2xw:1704383978753&amp;q=protracted&amp;si=ALGXSlbnOEZPfHsS2MaPJwdaOxE_-alnSQXs2XDIvKbvKarpqXb4XqRcZfEpkAzIL2KpQgDGbMkWbAx-LfFJJSTL5wGQF_fUw2JGWbWGRVExk7aj4Qfae2s%3D&amp;expnd=1"/>
                </a:rPr>
                <a:t>protracted</a:t>
              </a:r>
              <a:r>
                <a:rPr lang="en-US" sz="2204">
                  <a:solidFill>
                    <a:srgbClr val="000000"/>
                  </a:solidFill>
                  <a:latin typeface="Poppins"/>
                </a:rPr>
                <a:t> one, be </a:t>
              </a:r>
              <a:r>
                <a:rPr lang="en-US" sz="2204" u="sng">
                  <a:solidFill>
                    <a:srgbClr val="000000"/>
                  </a:solidFill>
                  <a:latin typeface="Poppins"/>
                  <a:hlinkClick r:id="rId20" tooltip="https://www.google.com/search?safe=active&amp;sca_esv=595697517&amp;rlz=1C1GCEA_enUS1014US1016&amp;sxsrf=AM9HkKnyCS6P1NN6QVNJtINVFcrdHBu2xw:1704383978753&amp;q=incompatible&amp;si=ALGXSlbsnhJrQT67VON4kgaynbBxVvtxdyCv4xukF110TfgnDInPlNVlG04M37u5PMwgTo3sra3SFpgreCkiJ_YjA9vBf3YCKvZmyIXx_H0BBJWlghIwDLI%3D&amp;expnd=1"/>
                </a:rPr>
                <a:t>incompatible</a:t>
              </a:r>
              <a:r>
                <a:rPr lang="en-US" sz="2204">
                  <a:solidFill>
                    <a:srgbClr val="000000"/>
                  </a:solidFill>
                  <a:latin typeface="Poppins"/>
                </a:rPr>
                <a:t> or at variance; clash</a:t>
              </a:r>
            </a:p>
          </p:txBody>
        </p:sp>
        <p:sp>
          <p:nvSpPr>
            <p:cNvPr id="22" name="TextBox 22"/>
            <p:cNvSpPr txBox="1"/>
            <p:nvPr/>
          </p:nvSpPr>
          <p:spPr>
            <a:xfrm>
              <a:off x="0" y="6044416"/>
              <a:ext cx="9874987" cy="3117452"/>
            </a:xfrm>
            <a:prstGeom prst="rect">
              <a:avLst/>
            </a:prstGeom>
          </p:spPr>
          <p:txBody>
            <a:bodyPr lIns="0" tIns="0" rIns="0" bIns="0" rtlCol="0" anchor="t">
              <a:spAutoFit/>
            </a:bodyPr>
            <a:lstStyle/>
            <a:p>
              <a:pPr algn="just">
                <a:lnSpc>
                  <a:spcPts val="2623"/>
                </a:lnSpc>
              </a:pPr>
              <a:r>
                <a:rPr lang="en-US" sz="2204">
                  <a:solidFill>
                    <a:srgbClr val="000000"/>
                  </a:solidFill>
                  <a:latin typeface="Poppins"/>
                </a:rPr>
                <a:t>Addressing conflict in the workplace is essential for maintaining a positive and productive work environment, fostering strong relationships, and ensuring the long-term success of the organization. Effective conflict resolution strategies contribute to employee satisfaction, team cohesion, and overall organizational health.</a:t>
              </a:r>
            </a:p>
          </p:txBody>
        </p:sp>
        <p:sp>
          <p:nvSpPr>
            <p:cNvPr id="23" name="TextBox 23"/>
            <p:cNvSpPr txBox="1"/>
            <p:nvPr/>
          </p:nvSpPr>
          <p:spPr>
            <a:xfrm>
              <a:off x="73683" y="3900059"/>
              <a:ext cx="11861004" cy="1832924"/>
            </a:xfrm>
            <a:prstGeom prst="rect">
              <a:avLst/>
            </a:prstGeom>
          </p:spPr>
          <p:txBody>
            <a:bodyPr lIns="0" tIns="0" rIns="0" bIns="0" rtlCol="0" anchor="t">
              <a:spAutoFit/>
            </a:bodyPr>
            <a:lstStyle/>
            <a:p>
              <a:pPr>
                <a:lnSpc>
                  <a:spcPts val="5244"/>
                </a:lnSpc>
              </a:pPr>
              <a:r>
                <a:rPr lang="en-US" sz="4641" spc="-139">
                  <a:solidFill>
                    <a:srgbClr val="000000"/>
                  </a:solidFill>
                  <a:latin typeface="Poppins Bold"/>
                </a:rPr>
                <a:t>Importance of Addressing Conflict in the Workplace</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816745">
            <a:off x="13269609" y="5402034"/>
            <a:ext cx="9769056" cy="3072812"/>
          </a:xfrm>
          <a:custGeom>
            <a:avLst/>
            <a:gdLst/>
            <a:ahLst/>
            <a:cxnLst/>
            <a:rect l="l" t="t" r="r" b="b"/>
            <a:pathLst>
              <a:path w="9769056" h="3072812">
                <a:moveTo>
                  <a:pt x="0" y="0"/>
                </a:moveTo>
                <a:lnTo>
                  <a:pt x="9769056" y="0"/>
                </a:lnTo>
                <a:lnTo>
                  <a:pt x="9769056" y="3072812"/>
                </a:lnTo>
                <a:lnTo>
                  <a:pt x="0" y="30728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816745">
            <a:off x="8347912" y="-23683"/>
            <a:ext cx="9769056" cy="3072812"/>
          </a:xfrm>
          <a:custGeom>
            <a:avLst/>
            <a:gdLst/>
            <a:ahLst/>
            <a:cxnLst/>
            <a:rect l="l" t="t" r="r" b="b"/>
            <a:pathLst>
              <a:path w="9769056" h="3072812">
                <a:moveTo>
                  <a:pt x="0" y="0"/>
                </a:moveTo>
                <a:lnTo>
                  <a:pt x="9769056" y="0"/>
                </a:lnTo>
                <a:lnTo>
                  <a:pt x="9769056" y="3072812"/>
                </a:lnTo>
                <a:lnTo>
                  <a:pt x="0" y="30728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816745">
            <a:off x="6909257" y="768153"/>
            <a:ext cx="5461122" cy="1257455"/>
          </a:xfrm>
          <a:custGeom>
            <a:avLst/>
            <a:gdLst/>
            <a:ahLst/>
            <a:cxnLst/>
            <a:rect l="l" t="t" r="r" b="b"/>
            <a:pathLst>
              <a:path w="5461122" h="1257455">
                <a:moveTo>
                  <a:pt x="0" y="0"/>
                </a:moveTo>
                <a:lnTo>
                  <a:pt x="5461122" y="0"/>
                </a:lnTo>
                <a:lnTo>
                  <a:pt x="5461122" y="1257456"/>
                </a:lnTo>
                <a:lnTo>
                  <a:pt x="0" y="1257456"/>
                </a:lnTo>
                <a:lnTo>
                  <a:pt x="0" y="0"/>
                </a:lnTo>
                <a:close/>
              </a:path>
            </a:pathLst>
          </a:custGeom>
          <a:blipFill>
            <a:blip r:embed="rId4">
              <a:extLst>
                <a:ext uri="{96DAC541-7B7A-43D3-8B79-37D633B846F1}">
                  <asvg:svgBlip xmlns:asvg="http://schemas.microsoft.com/office/drawing/2016/SVG/main" r:embed="rId5"/>
                </a:ext>
              </a:extLst>
            </a:blip>
            <a:stretch>
              <a:fillRect t="-13160" b="-23446"/>
            </a:stretch>
          </a:blipFill>
        </p:spPr>
      </p:sp>
      <p:sp>
        <p:nvSpPr>
          <p:cNvPr id="5" name="Freeform 5"/>
          <p:cNvSpPr/>
          <p:nvPr/>
        </p:nvSpPr>
        <p:spPr>
          <a:xfrm rot="2816745">
            <a:off x="14681699" y="9227038"/>
            <a:ext cx="5461122" cy="1257455"/>
          </a:xfrm>
          <a:custGeom>
            <a:avLst/>
            <a:gdLst/>
            <a:ahLst/>
            <a:cxnLst/>
            <a:rect l="l" t="t" r="r" b="b"/>
            <a:pathLst>
              <a:path w="5461122" h="1257455">
                <a:moveTo>
                  <a:pt x="0" y="0"/>
                </a:moveTo>
                <a:lnTo>
                  <a:pt x="5461122" y="0"/>
                </a:lnTo>
                <a:lnTo>
                  <a:pt x="5461122" y="1257455"/>
                </a:lnTo>
                <a:lnTo>
                  <a:pt x="0" y="1257455"/>
                </a:lnTo>
                <a:lnTo>
                  <a:pt x="0" y="0"/>
                </a:lnTo>
                <a:close/>
              </a:path>
            </a:pathLst>
          </a:custGeom>
          <a:blipFill>
            <a:blip r:embed="rId4">
              <a:extLst>
                <a:ext uri="{96DAC541-7B7A-43D3-8B79-37D633B846F1}">
                  <asvg:svgBlip xmlns:asvg="http://schemas.microsoft.com/office/drawing/2016/SVG/main" r:embed="rId5"/>
                </a:ext>
              </a:extLst>
            </a:blip>
            <a:stretch>
              <a:fillRect t="-13160" b="-23446"/>
            </a:stretch>
          </a:blipFill>
        </p:spPr>
      </p:sp>
      <p:sp>
        <p:nvSpPr>
          <p:cNvPr id="6" name="Freeform 6"/>
          <p:cNvSpPr/>
          <p:nvPr/>
        </p:nvSpPr>
        <p:spPr>
          <a:xfrm>
            <a:off x="16357572" y="306936"/>
            <a:ext cx="1633577" cy="1633577"/>
          </a:xfrm>
          <a:custGeom>
            <a:avLst/>
            <a:gdLst/>
            <a:ahLst/>
            <a:cxnLst/>
            <a:rect l="l" t="t" r="r" b="b"/>
            <a:pathLst>
              <a:path w="1633577" h="1633577">
                <a:moveTo>
                  <a:pt x="0" y="0"/>
                </a:moveTo>
                <a:lnTo>
                  <a:pt x="1633577" y="0"/>
                </a:lnTo>
                <a:lnTo>
                  <a:pt x="1633577" y="1633577"/>
                </a:lnTo>
                <a:lnTo>
                  <a:pt x="0" y="16335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1963362" y="5155800"/>
            <a:ext cx="1162805" cy="1162805"/>
          </a:xfrm>
          <a:custGeom>
            <a:avLst/>
            <a:gdLst/>
            <a:ahLst/>
            <a:cxnLst/>
            <a:rect l="l" t="t" r="r" b="b"/>
            <a:pathLst>
              <a:path w="1162805" h="1162805">
                <a:moveTo>
                  <a:pt x="0" y="0"/>
                </a:moveTo>
                <a:lnTo>
                  <a:pt x="1162805" y="0"/>
                </a:lnTo>
                <a:lnTo>
                  <a:pt x="1162805" y="1162806"/>
                </a:lnTo>
                <a:lnTo>
                  <a:pt x="0" y="11628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1028700" y="904875"/>
            <a:ext cx="4055008" cy="800100"/>
          </a:xfrm>
          <a:prstGeom prst="rect">
            <a:avLst/>
          </a:prstGeom>
        </p:spPr>
        <p:txBody>
          <a:bodyPr lIns="0" tIns="0" rIns="0" bIns="0" rtlCol="0" anchor="t">
            <a:spAutoFit/>
          </a:bodyPr>
          <a:lstStyle/>
          <a:p>
            <a:pPr>
              <a:lnSpc>
                <a:spcPts val="6299"/>
              </a:lnSpc>
              <a:spcBef>
                <a:spcPct val="0"/>
              </a:spcBef>
            </a:pPr>
            <a:r>
              <a:rPr lang="en-US" sz="4499">
                <a:solidFill>
                  <a:srgbClr val="000000"/>
                </a:solidFill>
                <a:latin typeface="Poppins Bold"/>
              </a:rPr>
              <a:t>Agenda</a:t>
            </a:r>
          </a:p>
        </p:txBody>
      </p:sp>
      <p:grpSp>
        <p:nvGrpSpPr>
          <p:cNvPr id="9" name="Group 9"/>
          <p:cNvGrpSpPr/>
          <p:nvPr/>
        </p:nvGrpSpPr>
        <p:grpSpPr>
          <a:xfrm>
            <a:off x="1482080" y="2531165"/>
            <a:ext cx="8356878" cy="862689"/>
            <a:chOff x="0" y="0"/>
            <a:chExt cx="3936804" cy="406400"/>
          </a:xfrm>
        </p:grpSpPr>
        <p:sp>
          <p:nvSpPr>
            <p:cNvPr id="10" name="Freeform 10"/>
            <p:cNvSpPr/>
            <p:nvPr/>
          </p:nvSpPr>
          <p:spPr>
            <a:xfrm>
              <a:off x="0" y="0"/>
              <a:ext cx="3936804" cy="406400"/>
            </a:xfrm>
            <a:custGeom>
              <a:avLst/>
              <a:gdLst/>
              <a:ahLst/>
              <a:cxnLst/>
              <a:rect l="l" t="t" r="r" b="b"/>
              <a:pathLst>
                <a:path w="3936804" h="406400">
                  <a:moveTo>
                    <a:pt x="3733604" y="0"/>
                  </a:moveTo>
                  <a:cubicBezTo>
                    <a:pt x="3845828" y="0"/>
                    <a:pt x="3936804" y="90976"/>
                    <a:pt x="3936804" y="203200"/>
                  </a:cubicBezTo>
                  <a:cubicBezTo>
                    <a:pt x="3936804" y="315424"/>
                    <a:pt x="3845828" y="406400"/>
                    <a:pt x="3733604" y="406400"/>
                  </a:cubicBezTo>
                  <a:lnTo>
                    <a:pt x="203200" y="406400"/>
                  </a:lnTo>
                  <a:cubicBezTo>
                    <a:pt x="90976" y="406400"/>
                    <a:pt x="0" y="315424"/>
                    <a:pt x="0" y="203200"/>
                  </a:cubicBezTo>
                  <a:cubicBezTo>
                    <a:pt x="0" y="90976"/>
                    <a:pt x="90976" y="0"/>
                    <a:pt x="203200" y="0"/>
                  </a:cubicBezTo>
                  <a:close/>
                </a:path>
              </a:pathLst>
            </a:custGeom>
            <a:solidFill>
              <a:srgbClr val="FFBC00"/>
            </a:solidFill>
            <a:ln cap="sq">
              <a:noFill/>
              <a:prstDash val="solid"/>
              <a:miter/>
            </a:ln>
          </p:spPr>
        </p:sp>
        <p:sp>
          <p:nvSpPr>
            <p:cNvPr id="11" name="TextBox 11"/>
            <p:cNvSpPr txBox="1"/>
            <p:nvPr/>
          </p:nvSpPr>
          <p:spPr>
            <a:xfrm>
              <a:off x="0" y="-57150"/>
              <a:ext cx="3936804" cy="463550"/>
            </a:xfrm>
            <a:prstGeom prst="rect">
              <a:avLst/>
            </a:prstGeom>
          </p:spPr>
          <p:txBody>
            <a:bodyPr lIns="70631" tIns="70631" rIns="70631" bIns="70631" rtlCol="0" anchor="ctr"/>
            <a:lstStyle/>
            <a:p>
              <a:pPr algn="ctr">
                <a:lnSpc>
                  <a:spcPts val="2660"/>
                </a:lnSpc>
              </a:pPr>
              <a:endParaRPr/>
            </a:p>
          </p:txBody>
        </p:sp>
      </p:grpSp>
      <p:grpSp>
        <p:nvGrpSpPr>
          <p:cNvPr id="12" name="Group 12"/>
          <p:cNvGrpSpPr/>
          <p:nvPr/>
        </p:nvGrpSpPr>
        <p:grpSpPr>
          <a:xfrm>
            <a:off x="1482080" y="4025519"/>
            <a:ext cx="8356878" cy="862689"/>
            <a:chOff x="0" y="0"/>
            <a:chExt cx="3936804" cy="406400"/>
          </a:xfrm>
        </p:grpSpPr>
        <p:sp>
          <p:nvSpPr>
            <p:cNvPr id="13" name="Freeform 13"/>
            <p:cNvSpPr/>
            <p:nvPr/>
          </p:nvSpPr>
          <p:spPr>
            <a:xfrm>
              <a:off x="0" y="0"/>
              <a:ext cx="3936804" cy="406400"/>
            </a:xfrm>
            <a:custGeom>
              <a:avLst/>
              <a:gdLst/>
              <a:ahLst/>
              <a:cxnLst/>
              <a:rect l="l" t="t" r="r" b="b"/>
              <a:pathLst>
                <a:path w="3936804" h="406400">
                  <a:moveTo>
                    <a:pt x="3733604" y="0"/>
                  </a:moveTo>
                  <a:cubicBezTo>
                    <a:pt x="3845828" y="0"/>
                    <a:pt x="3936804" y="90976"/>
                    <a:pt x="3936804" y="203200"/>
                  </a:cubicBezTo>
                  <a:cubicBezTo>
                    <a:pt x="3936804" y="315424"/>
                    <a:pt x="3845828" y="406400"/>
                    <a:pt x="3733604" y="406400"/>
                  </a:cubicBezTo>
                  <a:lnTo>
                    <a:pt x="203200" y="406400"/>
                  </a:lnTo>
                  <a:cubicBezTo>
                    <a:pt x="90976" y="406400"/>
                    <a:pt x="0" y="315424"/>
                    <a:pt x="0" y="203200"/>
                  </a:cubicBezTo>
                  <a:cubicBezTo>
                    <a:pt x="0" y="90976"/>
                    <a:pt x="90976" y="0"/>
                    <a:pt x="203200" y="0"/>
                  </a:cubicBezTo>
                  <a:close/>
                </a:path>
              </a:pathLst>
            </a:custGeom>
            <a:solidFill>
              <a:srgbClr val="FFBC00"/>
            </a:solidFill>
            <a:ln cap="sq">
              <a:noFill/>
              <a:prstDash val="solid"/>
              <a:miter/>
            </a:ln>
          </p:spPr>
        </p:sp>
        <p:sp>
          <p:nvSpPr>
            <p:cNvPr id="14" name="TextBox 14"/>
            <p:cNvSpPr txBox="1"/>
            <p:nvPr/>
          </p:nvSpPr>
          <p:spPr>
            <a:xfrm>
              <a:off x="0" y="-57150"/>
              <a:ext cx="3936804" cy="463550"/>
            </a:xfrm>
            <a:prstGeom prst="rect">
              <a:avLst/>
            </a:prstGeom>
          </p:spPr>
          <p:txBody>
            <a:bodyPr lIns="70631" tIns="70631" rIns="70631" bIns="70631" rtlCol="0" anchor="ctr"/>
            <a:lstStyle/>
            <a:p>
              <a:pPr algn="ctr">
                <a:lnSpc>
                  <a:spcPts val="2660"/>
                </a:lnSpc>
              </a:pPr>
              <a:endParaRPr/>
            </a:p>
          </p:txBody>
        </p:sp>
      </p:grpSp>
      <p:grpSp>
        <p:nvGrpSpPr>
          <p:cNvPr id="15" name="Group 15"/>
          <p:cNvGrpSpPr/>
          <p:nvPr/>
        </p:nvGrpSpPr>
        <p:grpSpPr>
          <a:xfrm>
            <a:off x="1482080" y="5455917"/>
            <a:ext cx="8356878" cy="862689"/>
            <a:chOff x="0" y="0"/>
            <a:chExt cx="3936804" cy="406400"/>
          </a:xfrm>
        </p:grpSpPr>
        <p:sp>
          <p:nvSpPr>
            <p:cNvPr id="16" name="Freeform 16"/>
            <p:cNvSpPr/>
            <p:nvPr/>
          </p:nvSpPr>
          <p:spPr>
            <a:xfrm>
              <a:off x="0" y="0"/>
              <a:ext cx="3936804" cy="406400"/>
            </a:xfrm>
            <a:custGeom>
              <a:avLst/>
              <a:gdLst/>
              <a:ahLst/>
              <a:cxnLst/>
              <a:rect l="l" t="t" r="r" b="b"/>
              <a:pathLst>
                <a:path w="3936804" h="406400">
                  <a:moveTo>
                    <a:pt x="3733604" y="0"/>
                  </a:moveTo>
                  <a:cubicBezTo>
                    <a:pt x="3845828" y="0"/>
                    <a:pt x="3936804" y="90976"/>
                    <a:pt x="3936804" y="203200"/>
                  </a:cubicBezTo>
                  <a:cubicBezTo>
                    <a:pt x="3936804" y="315424"/>
                    <a:pt x="3845828" y="406400"/>
                    <a:pt x="3733604" y="406400"/>
                  </a:cubicBezTo>
                  <a:lnTo>
                    <a:pt x="203200" y="406400"/>
                  </a:lnTo>
                  <a:cubicBezTo>
                    <a:pt x="90976" y="406400"/>
                    <a:pt x="0" y="315424"/>
                    <a:pt x="0" y="203200"/>
                  </a:cubicBezTo>
                  <a:cubicBezTo>
                    <a:pt x="0" y="90976"/>
                    <a:pt x="90976" y="0"/>
                    <a:pt x="203200" y="0"/>
                  </a:cubicBezTo>
                  <a:close/>
                </a:path>
              </a:pathLst>
            </a:custGeom>
            <a:solidFill>
              <a:srgbClr val="FFBC00"/>
            </a:solidFill>
            <a:ln cap="sq">
              <a:noFill/>
              <a:prstDash val="solid"/>
              <a:miter/>
            </a:ln>
          </p:spPr>
        </p:sp>
        <p:sp>
          <p:nvSpPr>
            <p:cNvPr id="17" name="TextBox 17"/>
            <p:cNvSpPr txBox="1"/>
            <p:nvPr/>
          </p:nvSpPr>
          <p:spPr>
            <a:xfrm>
              <a:off x="0" y="-57150"/>
              <a:ext cx="3936804" cy="463550"/>
            </a:xfrm>
            <a:prstGeom prst="rect">
              <a:avLst/>
            </a:prstGeom>
          </p:spPr>
          <p:txBody>
            <a:bodyPr lIns="70631" tIns="70631" rIns="70631" bIns="70631" rtlCol="0" anchor="ctr"/>
            <a:lstStyle/>
            <a:p>
              <a:pPr algn="ctr">
                <a:lnSpc>
                  <a:spcPts val="2660"/>
                </a:lnSpc>
              </a:pPr>
              <a:endParaRPr/>
            </a:p>
          </p:txBody>
        </p:sp>
      </p:grpSp>
      <p:grpSp>
        <p:nvGrpSpPr>
          <p:cNvPr id="18" name="Group 18"/>
          <p:cNvGrpSpPr/>
          <p:nvPr/>
        </p:nvGrpSpPr>
        <p:grpSpPr>
          <a:xfrm>
            <a:off x="1482080" y="6948211"/>
            <a:ext cx="8356878" cy="862689"/>
            <a:chOff x="0" y="0"/>
            <a:chExt cx="3936804" cy="406400"/>
          </a:xfrm>
        </p:grpSpPr>
        <p:sp>
          <p:nvSpPr>
            <p:cNvPr id="19" name="Freeform 19"/>
            <p:cNvSpPr/>
            <p:nvPr/>
          </p:nvSpPr>
          <p:spPr>
            <a:xfrm>
              <a:off x="0" y="0"/>
              <a:ext cx="3936804" cy="406400"/>
            </a:xfrm>
            <a:custGeom>
              <a:avLst/>
              <a:gdLst/>
              <a:ahLst/>
              <a:cxnLst/>
              <a:rect l="l" t="t" r="r" b="b"/>
              <a:pathLst>
                <a:path w="3936804" h="406400">
                  <a:moveTo>
                    <a:pt x="3733604" y="0"/>
                  </a:moveTo>
                  <a:cubicBezTo>
                    <a:pt x="3845828" y="0"/>
                    <a:pt x="3936804" y="90976"/>
                    <a:pt x="3936804" y="203200"/>
                  </a:cubicBezTo>
                  <a:cubicBezTo>
                    <a:pt x="3936804" y="315424"/>
                    <a:pt x="3845828" y="406400"/>
                    <a:pt x="3733604" y="406400"/>
                  </a:cubicBezTo>
                  <a:lnTo>
                    <a:pt x="203200" y="406400"/>
                  </a:lnTo>
                  <a:cubicBezTo>
                    <a:pt x="90976" y="406400"/>
                    <a:pt x="0" y="315424"/>
                    <a:pt x="0" y="203200"/>
                  </a:cubicBezTo>
                  <a:cubicBezTo>
                    <a:pt x="0" y="90976"/>
                    <a:pt x="90976" y="0"/>
                    <a:pt x="203200" y="0"/>
                  </a:cubicBezTo>
                  <a:close/>
                </a:path>
              </a:pathLst>
            </a:custGeom>
            <a:solidFill>
              <a:srgbClr val="FFBC00"/>
            </a:solidFill>
            <a:ln cap="sq">
              <a:noFill/>
              <a:prstDash val="solid"/>
              <a:miter/>
            </a:ln>
          </p:spPr>
        </p:sp>
        <p:sp>
          <p:nvSpPr>
            <p:cNvPr id="20" name="TextBox 20"/>
            <p:cNvSpPr txBox="1"/>
            <p:nvPr/>
          </p:nvSpPr>
          <p:spPr>
            <a:xfrm>
              <a:off x="0" y="-57150"/>
              <a:ext cx="3936804" cy="463550"/>
            </a:xfrm>
            <a:prstGeom prst="rect">
              <a:avLst/>
            </a:prstGeom>
          </p:spPr>
          <p:txBody>
            <a:bodyPr lIns="70631" tIns="70631" rIns="70631" bIns="70631" rtlCol="0" anchor="ctr"/>
            <a:lstStyle/>
            <a:p>
              <a:pPr algn="ctr">
                <a:lnSpc>
                  <a:spcPts val="2660"/>
                </a:lnSpc>
              </a:pPr>
              <a:endParaRPr/>
            </a:p>
          </p:txBody>
        </p:sp>
      </p:grpSp>
      <p:sp>
        <p:nvSpPr>
          <p:cNvPr id="21" name="TextBox 21"/>
          <p:cNvSpPr txBox="1"/>
          <p:nvPr/>
        </p:nvSpPr>
        <p:spPr>
          <a:xfrm>
            <a:off x="2646679" y="5629379"/>
            <a:ext cx="6993139" cy="501396"/>
          </a:xfrm>
          <a:prstGeom prst="rect">
            <a:avLst/>
          </a:prstGeom>
        </p:spPr>
        <p:txBody>
          <a:bodyPr lIns="0" tIns="0" rIns="0" bIns="0" rtlCol="0" anchor="t">
            <a:spAutoFit/>
          </a:bodyPr>
          <a:lstStyle/>
          <a:p>
            <a:pPr>
              <a:lnSpc>
                <a:spcPts val="3863"/>
              </a:lnSpc>
              <a:spcBef>
                <a:spcPct val="0"/>
              </a:spcBef>
            </a:pPr>
            <a:r>
              <a:rPr lang="en-US" sz="2760">
                <a:solidFill>
                  <a:srgbClr val="000000"/>
                </a:solidFill>
                <a:latin typeface="Poppins Semi-Bold"/>
              </a:rPr>
              <a:t>Strategies for Conflict Resolution</a:t>
            </a:r>
          </a:p>
        </p:txBody>
      </p:sp>
      <p:sp>
        <p:nvSpPr>
          <p:cNvPr id="22" name="TextBox 22"/>
          <p:cNvSpPr txBox="1"/>
          <p:nvPr/>
        </p:nvSpPr>
        <p:spPr>
          <a:xfrm>
            <a:off x="2646679" y="2668966"/>
            <a:ext cx="6993139" cy="501362"/>
          </a:xfrm>
          <a:prstGeom prst="rect">
            <a:avLst/>
          </a:prstGeom>
        </p:spPr>
        <p:txBody>
          <a:bodyPr lIns="0" tIns="0" rIns="0" bIns="0" rtlCol="0" anchor="t">
            <a:spAutoFit/>
          </a:bodyPr>
          <a:lstStyle/>
          <a:p>
            <a:pPr>
              <a:lnSpc>
                <a:spcPts val="3865"/>
              </a:lnSpc>
              <a:spcBef>
                <a:spcPct val="0"/>
              </a:spcBef>
            </a:pPr>
            <a:r>
              <a:rPr lang="en-US" sz="2761">
                <a:solidFill>
                  <a:srgbClr val="000000"/>
                </a:solidFill>
                <a:latin typeface="Poppins Semi-Bold"/>
              </a:rPr>
              <a:t>Types of Conflict in a Corporate Setting</a:t>
            </a:r>
          </a:p>
        </p:txBody>
      </p:sp>
      <p:sp>
        <p:nvSpPr>
          <p:cNvPr id="23" name="TextBox 23"/>
          <p:cNvSpPr txBox="1"/>
          <p:nvPr/>
        </p:nvSpPr>
        <p:spPr>
          <a:xfrm>
            <a:off x="2646679" y="4163946"/>
            <a:ext cx="6993139" cy="501396"/>
          </a:xfrm>
          <a:prstGeom prst="rect">
            <a:avLst/>
          </a:prstGeom>
        </p:spPr>
        <p:txBody>
          <a:bodyPr lIns="0" tIns="0" rIns="0" bIns="0" rtlCol="0" anchor="t">
            <a:spAutoFit/>
          </a:bodyPr>
          <a:lstStyle/>
          <a:p>
            <a:pPr>
              <a:lnSpc>
                <a:spcPts val="3863"/>
              </a:lnSpc>
              <a:spcBef>
                <a:spcPct val="0"/>
              </a:spcBef>
            </a:pPr>
            <a:r>
              <a:rPr lang="en-US" sz="2760">
                <a:solidFill>
                  <a:srgbClr val="000000"/>
                </a:solidFill>
                <a:latin typeface="Poppins Semi-Bold"/>
              </a:rPr>
              <a:t>Consequences of Unmanaged Conflict</a:t>
            </a:r>
          </a:p>
        </p:txBody>
      </p:sp>
      <p:sp>
        <p:nvSpPr>
          <p:cNvPr id="24" name="TextBox 24"/>
          <p:cNvSpPr txBox="1"/>
          <p:nvPr/>
        </p:nvSpPr>
        <p:spPr>
          <a:xfrm>
            <a:off x="2646679" y="6862486"/>
            <a:ext cx="6993139" cy="987171"/>
          </a:xfrm>
          <a:prstGeom prst="rect">
            <a:avLst/>
          </a:prstGeom>
        </p:spPr>
        <p:txBody>
          <a:bodyPr lIns="0" tIns="0" rIns="0" bIns="0" rtlCol="0" anchor="t">
            <a:spAutoFit/>
          </a:bodyPr>
          <a:lstStyle/>
          <a:p>
            <a:pPr>
              <a:lnSpc>
                <a:spcPts val="3864"/>
              </a:lnSpc>
              <a:spcBef>
                <a:spcPct val="0"/>
              </a:spcBef>
            </a:pPr>
            <a:r>
              <a:rPr lang="en-US" sz="2760">
                <a:solidFill>
                  <a:srgbClr val="000000"/>
                </a:solidFill>
                <a:latin typeface="Poppins Semi-Bold"/>
              </a:rPr>
              <a:t>Creating a Positive Conflict Resolution Culture</a:t>
            </a:r>
          </a:p>
        </p:txBody>
      </p:sp>
      <p:sp>
        <p:nvSpPr>
          <p:cNvPr id="25" name="Freeform 25"/>
          <p:cNvSpPr/>
          <p:nvPr/>
        </p:nvSpPr>
        <p:spPr>
          <a:xfrm>
            <a:off x="1053549" y="2329366"/>
            <a:ext cx="1266288" cy="1266288"/>
          </a:xfrm>
          <a:custGeom>
            <a:avLst/>
            <a:gdLst/>
            <a:ahLst/>
            <a:cxnLst/>
            <a:rect l="l" t="t" r="r" b="b"/>
            <a:pathLst>
              <a:path w="1266288" h="1266288">
                <a:moveTo>
                  <a:pt x="0" y="0"/>
                </a:moveTo>
                <a:lnTo>
                  <a:pt x="1266288" y="0"/>
                </a:lnTo>
                <a:lnTo>
                  <a:pt x="1266288" y="1266287"/>
                </a:lnTo>
                <a:lnTo>
                  <a:pt x="0" y="12662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26"/>
          <p:cNvSpPr/>
          <p:nvPr/>
        </p:nvSpPr>
        <p:spPr>
          <a:xfrm>
            <a:off x="1028700" y="5255329"/>
            <a:ext cx="1266288" cy="1266288"/>
          </a:xfrm>
          <a:custGeom>
            <a:avLst/>
            <a:gdLst/>
            <a:ahLst/>
            <a:cxnLst/>
            <a:rect l="l" t="t" r="r" b="b"/>
            <a:pathLst>
              <a:path w="1266288" h="1266288">
                <a:moveTo>
                  <a:pt x="0" y="0"/>
                </a:moveTo>
                <a:lnTo>
                  <a:pt x="1266288" y="0"/>
                </a:lnTo>
                <a:lnTo>
                  <a:pt x="1266288" y="1266287"/>
                </a:lnTo>
                <a:lnTo>
                  <a:pt x="0" y="12662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7" name="Freeform 27"/>
          <p:cNvSpPr/>
          <p:nvPr/>
        </p:nvSpPr>
        <p:spPr>
          <a:xfrm>
            <a:off x="1028700" y="6746412"/>
            <a:ext cx="1266288" cy="1266288"/>
          </a:xfrm>
          <a:custGeom>
            <a:avLst/>
            <a:gdLst/>
            <a:ahLst/>
            <a:cxnLst/>
            <a:rect l="l" t="t" r="r" b="b"/>
            <a:pathLst>
              <a:path w="1266288" h="1266288">
                <a:moveTo>
                  <a:pt x="0" y="0"/>
                </a:moveTo>
                <a:lnTo>
                  <a:pt x="1266288" y="0"/>
                </a:lnTo>
                <a:lnTo>
                  <a:pt x="1266288" y="1266288"/>
                </a:lnTo>
                <a:lnTo>
                  <a:pt x="0" y="12662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8" name="Freeform 28"/>
          <p:cNvSpPr/>
          <p:nvPr/>
        </p:nvSpPr>
        <p:spPr>
          <a:xfrm>
            <a:off x="1028700" y="3823719"/>
            <a:ext cx="1266288" cy="1266288"/>
          </a:xfrm>
          <a:custGeom>
            <a:avLst/>
            <a:gdLst/>
            <a:ahLst/>
            <a:cxnLst/>
            <a:rect l="l" t="t" r="r" b="b"/>
            <a:pathLst>
              <a:path w="1266288" h="1266288">
                <a:moveTo>
                  <a:pt x="0" y="0"/>
                </a:moveTo>
                <a:lnTo>
                  <a:pt x="1266288" y="0"/>
                </a:lnTo>
                <a:lnTo>
                  <a:pt x="1266288" y="1266288"/>
                </a:lnTo>
                <a:lnTo>
                  <a:pt x="0" y="12662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29" name="Group 29"/>
          <p:cNvGrpSpPr/>
          <p:nvPr/>
        </p:nvGrpSpPr>
        <p:grpSpPr>
          <a:xfrm>
            <a:off x="1506929" y="8443099"/>
            <a:ext cx="8356878" cy="862689"/>
            <a:chOff x="0" y="0"/>
            <a:chExt cx="3936804" cy="406400"/>
          </a:xfrm>
        </p:grpSpPr>
        <p:sp>
          <p:nvSpPr>
            <p:cNvPr id="30" name="Freeform 30"/>
            <p:cNvSpPr/>
            <p:nvPr/>
          </p:nvSpPr>
          <p:spPr>
            <a:xfrm>
              <a:off x="0" y="0"/>
              <a:ext cx="3936804" cy="406400"/>
            </a:xfrm>
            <a:custGeom>
              <a:avLst/>
              <a:gdLst/>
              <a:ahLst/>
              <a:cxnLst/>
              <a:rect l="l" t="t" r="r" b="b"/>
              <a:pathLst>
                <a:path w="3936804" h="406400">
                  <a:moveTo>
                    <a:pt x="3733604" y="0"/>
                  </a:moveTo>
                  <a:cubicBezTo>
                    <a:pt x="3845828" y="0"/>
                    <a:pt x="3936804" y="90976"/>
                    <a:pt x="3936804" y="203200"/>
                  </a:cubicBezTo>
                  <a:cubicBezTo>
                    <a:pt x="3936804" y="315424"/>
                    <a:pt x="3845828" y="406400"/>
                    <a:pt x="3733604" y="406400"/>
                  </a:cubicBezTo>
                  <a:lnTo>
                    <a:pt x="203200" y="406400"/>
                  </a:lnTo>
                  <a:cubicBezTo>
                    <a:pt x="90976" y="406400"/>
                    <a:pt x="0" y="315424"/>
                    <a:pt x="0" y="203200"/>
                  </a:cubicBezTo>
                  <a:cubicBezTo>
                    <a:pt x="0" y="90976"/>
                    <a:pt x="90976" y="0"/>
                    <a:pt x="203200" y="0"/>
                  </a:cubicBezTo>
                  <a:close/>
                </a:path>
              </a:pathLst>
            </a:custGeom>
            <a:solidFill>
              <a:srgbClr val="FFBC00"/>
            </a:solidFill>
            <a:ln cap="sq">
              <a:noFill/>
              <a:prstDash val="solid"/>
              <a:miter/>
            </a:ln>
          </p:spPr>
        </p:sp>
        <p:sp>
          <p:nvSpPr>
            <p:cNvPr id="31" name="TextBox 31"/>
            <p:cNvSpPr txBox="1"/>
            <p:nvPr/>
          </p:nvSpPr>
          <p:spPr>
            <a:xfrm>
              <a:off x="0" y="-57150"/>
              <a:ext cx="3936804" cy="463550"/>
            </a:xfrm>
            <a:prstGeom prst="rect">
              <a:avLst/>
            </a:prstGeom>
          </p:spPr>
          <p:txBody>
            <a:bodyPr lIns="70631" tIns="70631" rIns="70631" bIns="70631" rtlCol="0" anchor="ctr"/>
            <a:lstStyle/>
            <a:p>
              <a:pPr algn="ctr">
                <a:lnSpc>
                  <a:spcPts val="2660"/>
                </a:lnSpc>
              </a:pPr>
              <a:endParaRPr/>
            </a:p>
          </p:txBody>
        </p:sp>
      </p:grpSp>
      <p:sp>
        <p:nvSpPr>
          <p:cNvPr id="32" name="TextBox 32"/>
          <p:cNvSpPr txBox="1"/>
          <p:nvPr/>
        </p:nvSpPr>
        <p:spPr>
          <a:xfrm>
            <a:off x="2646679" y="8580883"/>
            <a:ext cx="6993139" cy="501396"/>
          </a:xfrm>
          <a:prstGeom prst="rect">
            <a:avLst/>
          </a:prstGeom>
        </p:spPr>
        <p:txBody>
          <a:bodyPr lIns="0" tIns="0" rIns="0" bIns="0" rtlCol="0" anchor="t">
            <a:spAutoFit/>
          </a:bodyPr>
          <a:lstStyle/>
          <a:p>
            <a:pPr>
              <a:lnSpc>
                <a:spcPts val="3864"/>
              </a:lnSpc>
              <a:spcBef>
                <a:spcPct val="0"/>
              </a:spcBef>
            </a:pPr>
            <a:r>
              <a:rPr lang="en-US" sz="2760">
                <a:solidFill>
                  <a:srgbClr val="000000"/>
                </a:solidFill>
                <a:latin typeface="Poppins Semi-Bold"/>
              </a:rPr>
              <a:t>Tips for Preventing Conflict</a:t>
            </a:r>
          </a:p>
        </p:txBody>
      </p:sp>
      <p:sp>
        <p:nvSpPr>
          <p:cNvPr id="33" name="Freeform 33"/>
          <p:cNvSpPr/>
          <p:nvPr/>
        </p:nvSpPr>
        <p:spPr>
          <a:xfrm>
            <a:off x="1053549" y="8241300"/>
            <a:ext cx="1266288" cy="1266288"/>
          </a:xfrm>
          <a:custGeom>
            <a:avLst/>
            <a:gdLst/>
            <a:ahLst/>
            <a:cxnLst/>
            <a:rect l="l" t="t" r="r" b="b"/>
            <a:pathLst>
              <a:path w="1266288" h="1266288">
                <a:moveTo>
                  <a:pt x="0" y="0"/>
                </a:moveTo>
                <a:lnTo>
                  <a:pt x="1266288" y="0"/>
                </a:lnTo>
                <a:lnTo>
                  <a:pt x="1266288" y="1266287"/>
                </a:lnTo>
                <a:lnTo>
                  <a:pt x="0" y="12662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90795" y="2849948"/>
            <a:ext cx="3396973" cy="3396973"/>
          </a:xfrm>
          <a:custGeom>
            <a:avLst/>
            <a:gdLst/>
            <a:ahLst/>
            <a:cxnLst/>
            <a:rect l="l" t="t" r="r" b="b"/>
            <a:pathLst>
              <a:path w="3396973" h="3396973">
                <a:moveTo>
                  <a:pt x="0" y="0"/>
                </a:moveTo>
                <a:lnTo>
                  <a:pt x="3396973" y="0"/>
                </a:lnTo>
                <a:lnTo>
                  <a:pt x="3396973" y="3396973"/>
                </a:lnTo>
                <a:lnTo>
                  <a:pt x="0" y="3396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96973" y="2956126"/>
            <a:ext cx="3184617" cy="3184617"/>
          </a:xfrm>
          <a:custGeom>
            <a:avLst/>
            <a:gdLst/>
            <a:ahLst/>
            <a:cxnLst/>
            <a:rect l="l" t="t" r="r" b="b"/>
            <a:pathLst>
              <a:path w="3184617" h="3184617">
                <a:moveTo>
                  <a:pt x="0" y="0"/>
                </a:moveTo>
                <a:lnTo>
                  <a:pt x="3184617" y="0"/>
                </a:lnTo>
                <a:lnTo>
                  <a:pt x="3184617" y="3184617"/>
                </a:lnTo>
                <a:lnTo>
                  <a:pt x="0" y="31846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472979" y="3132132"/>
            <a:ext cx="2832605" cy="2832605"/>
          </a:xfrm>
          <a:custGeom>
            <a:avLst/>
            <a:gdLst/>
            <a:ahLst/>
            <a:cxnLst/>
            <a:rect l="l" t="t" r="r" b="b"/>
            <a:pathLst>
              <a:path w="2832605" h="2832605">
                <a:moveTo>
                  <a:pt x="0" y="0"/>
                </a:moveTo>
                <a:lnTo>
                  <a:pt x="2832605" y="0"/>
                </a:lnTo>
                <a:lnTo>
                  <a:pt x="2832605" y="2832605"/>
                </a:lnTo>
                <a:lnTo>
                  <a:pt x="0" y="28326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1612475" y="3271634"/>
            <a:ext cx="2553613" cy="2553602"/>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8"/>
              <a:stretch>
                <a:fillRect l="-20052" r="-20052"/>
              </a:stretch>
            </a:blipFill>
          </p:spPr>
        </p:sp>
      </p:grpSp>
      <p:sp>
        <p:nvSpPr>
          <p:cNvPr id="7" name="Freeform 7"/>
          <p:cNvSpPr/>
          <p:nvPr/>
        </p:nvSpPr>
        <p:spPr>
          <a:xfrm>
            <a:off x="7440798" y="2849948"/>
            <a:ext cx="3396973" cy="3396973"/>
          </a:xfrm>
          <a:custGeom>
            <a:avLst/>
            <a:gdLst/>
            <a:ahLst/>
            <a:cxnLst/>
            <a:rect l="l" t="t" r="r" b="b"/>
            <a:pathLst>
              <a:path w="3396973" h="3396973">
                <a:moveTo>
                  <a:pt x="0" y="0"/>
                </a:moveTo>
                <a:lnTo>
                  <a:pt x="3396973" y="0"/>
                </a:lnTo>
                <a:lnTo>
                  <a:pt x="3396973" y="3396973"/>
                </a:lnTo>
                <a:lnTo>
                  <a:pt x="0" y="3396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7546976" y="2956126"/>
            <a:ext cx="3184617" cy="3184617"/>
          </a:xfrm>
          <a:custGeom>
            <a:avLst/>
            <a:gdLst/>
            <a:ahLst/>
            <a:cxnLst/>
            <a:rect l="l" t="t" r="r" b="b"/>
            <a:pathLst>
              <a:path w="3184617" h="3184617">
                <a:moveTo>
                  <a:pt x="0" y="0"/>
                </a:moveTo>
                <a:lnTo>
                  <a:pt x="3184617" y="0"/>
                </a:lnTo>
                <a:lnTo>
                  <a:pt x="3184617" y="3184617"/>
                </a:lnTo>
                <a:lnTo>
                  <a:pt x="0" y="31846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7722982" y="3132132"/>
            <a:ext cx="2832605" cy="2832605"/>
          </a:xfrm>
          <a:custGeom>
            <a:avLst/>
            <a:gdLst/>
            <a:ahLst/>
            <a:cxnLst/>
            <a:rect l="l" t="t" r="r" b="b"/>
            <a:pathLst>
              <a:path w="2832605" h="2832605">
                <a:moveTo>
                  <a:pt x="0" y="0"/>
                </a:moveTo>
                <a:lnTo>
                  <a:pt x="2832605" y="0"/>
                </a:lnTo>
                <a:lnTo>
                  <a:pt x="2832605" y="2832605"/>
                </a:lnTo>
                <a:lnTo>
                  <a:pt x="0" y="28326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0" name="Group 10"/>
          <p:cNvGrpSpPr/>
          <p:nvPr/>
        </p:nvGrpSpPr>
        <p:grpSpPr>
          <a:xfrm>
            <a:off x="7862478" y="3271634"/>
            <a:ext cx="2553613" cy="2553602"/>
            <a:chOff x="0" y="0"/>
            <a:chExt cx="6350000" cy="6349975"/>
          </a:xfrm>
        </p:grpSpPr>
        <p:sp>
          <p:nvSpPr>
            <p:cNvPr id="11" name="Freeform 1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9"/>
              <a:stretch>
                <a:fillRect l="-24906" r="-24906"/>
              </a:stretch>
            </a:blipFill>
          </p:spPr>
        </p:sp>
      </p:grpSp>
      <p:sp>
        <p:nvSpPr>
          <p:cNvPr id="12" name="Freeform 12"/>
          <p:cNvSpPr/>
          <p:nvPr/>
        </p:nvSpPr>
        <p:spPr>
          <a:xfrm>
            <a:off x="13720798" y="2849948"/>
            <a:ext cx="3396973" cy="3396973"/>
          </a:xfrm>
          <a:custGeom>
            <a:avLst/>
            <a:gdLst/>
            <a:ahLst/>
            <a:cxnLst/>
            <a:rect l="l" t="t" r="r" b="b"/>
            <a:pathLst>
              <a:path w="3396973" h="3396973">
                <a:moveTo>
                  <a:pt x="0" y="0"/>
                </a:moveTo>
                <a:lnTo>
                  <a:pt x="3396974" y="0"/>
                </a:lnTo>
                <a:lnTo>
                  <a:pt x="3396974" y="3396973"/>
                </a:lnTo>
                <a:lnTo>
                  <a:pt x="0" y="3396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13826977" y="2956126"/>
            <a:ext cx="3184617" cy="3184617"/>
          </a:xfrm>
          <a:custGeom>
            <a:avLst/>
            <a:gdLst/>
            <a:ahLst/>
            <a:cxnLst/>
            <a:rect l="l" t="t" r="r" b="b"/>
            <a:pathLst>
              <a:path w="3184617" h="3184617">
                <a:moveTo>
                  <a:pt x="0" y="0"/>
                </a:moveTo>
                <a:lnTo>
                  <a:pt x="3184617" y="0"/>
                </a:lnTo>
                <a:lnTo>
                  <a:pt x="3184617" y="3184617"/>
                </a:lnTo>
                <a:lnTo>
                  <a:pt x="0" y="31846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14002983" y="3132132"/>
            <a:ext cx="2832605" cy="2832605"/>
          </a:xfrm>
          <a:custGeom>
            <a:avLst/>
            <a:gdLst/>
            <a:ahLst/>
            <a:cxnLst/>
            <a:rect l="l" t="t" r="r" b="b"/>
            <a:pathLst>
              <a:path w="2832605" h="2832605">
                <a:moveTo>
                  <a:pt x="0" y="0"/>
                </a:moveTo>
                <a:lnTo>
                  <a:pt x="2832605" y="0"/>
                </a:lnTo>
                <a:lnTo>
                  <a:pt x="2832605" y="2832605"/>
                </a:lnTo>
                <a:lnTo>
                  <a:pt x="0" y="28326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5" name="Group 15"/>
          <p:cNvGrpSpPr/>
          <p:nvPr/>
        </p:nvGrpSpPr>
        <p:grpSpPr>
          <a:xfrm>
            <a:off x="14142479" y="3271634"/>
            <a:ext cx="2553613" cy="2553602"/>
            <a:chOff x="0" y="0"/>
            <a:chExt cx="6350000" cy="6349975"/>
          </a:xfrm>
        </p:grpSpPr>
        <p:sp>
          <p:nvSpPr>
            <p:cNvPr id="16" name="Freeform 1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0"/>
              <a:stretch>
                <a:fillRect l="-25046" r="-25046"/>
              </a:stretch>
            </a:blipFill>
          </p:spPr>
        </p:sp>
      </p:grpSp>
      <p:sp>
        <p:nvSpPr>
          <p:cNvPr id="17" name="Freeform 17"/>
          <p:cNvSpPr/>
          <p:nvPr/>
        </p:nvSpPr>
        <p:spPr>
          <a:xfrm rot="2816745">
            <a:off x="16201008" y="-69536"/>
            <a:ext cx="4802674" cy="1510659"/>
          </a:xfrm>
          <a:custGeom>
            <a:avLst/>
            <a:gdLst/>
            <a:ahLst/>
            <a:cxnLst/>
            <a:rect l="l" t="t" r="r" b="b"/>
            <a:pathLst>
              <a:path w="4802674" h="1510659">
                <a:moveTo>
                  <a:pt x="0" y="0"/>
                </a:moveTo>
                <a:lnTo>
                  <a:pt x="4802675" y="0"/>
                </a:lnTo>
                <a:lnTo>
                  <a:pt x="4802675" y="1510660"/>
                </a:lnTo>
                <a:lnTo>
                  <a:pt x="0" y="15106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2906905" flipH="1">
            <a:off x="-2486805" y="-270124"/>
            <a:ext cx="4802674" cy="1510659"/>
          </a:xfrm>
          <a:custGeom>
            <a:avLst/>
            <a:gdLst/>
            <a:ahLst/>
            <a:cxnLst/>
            <a:rect l="l" t="t" r="r" b="b"/>
            <a:pathLst>
              <a:path w="4802674" h="1510659">
                <a:moveTo>
                  <a:pt x="4802675" y="0"/>
                </a:moveTo>
                <a:lnTo>
                  <a:pt x="0" y="0"/>
                </a:lnTo>
                <a:lnTo>
                  <a:pt x="0" y="1510659"/>
                </a:lnTo>
                <a:lnTo>
                  <a:pt x="4802675" y="1510659"/>
                </a:lnTo>
                <a:lnTo>
                  <a:pt x="4802675"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19"/>
          <p:cNvSpPr/>
          <p:nvPr/>
        </p:nvSpPr>
        <p:spPr>
          <a:xfrm rot="2816745">
            <a:off x="15173184" y="788078"/>
            <a:ext cx="4213366" cy="481243"/>
          </a:xfrm>
          <a:custGeom>
            <a:avLst/>
            <a:gdLst/>
            <a:ahLst/>
            <a:cxnLst/>
            <a:rect l="l" t="t" r="r" b="b"/>
            <a:pathLst>
              <a:path w="4213366" h="481243">
                <a:moveTo>
                  <a:pt x="0" y="0"/>
                </a:moveTo>
                <a:lnTo>
                  <a:pt x="4213365" y="0"/>
                </a:lnTo>
                <a:lnTo>
                  <a:pt x="4213365" y="481244"/>
                </a:lnTo>
                <a:lnTo>
                  <a:pt x="0" y="481244"/>
                </a:lnTo>
                <a:lnTo>
                  <a:pt x="0" y="0"/>
                </a:lnTo>
                <a:close/>
              </a:path>
            </a:pathLst>
          </a:custGeom>
          <a:blipFill>
            <a:blip r:embed="rId13">
              <a:extLst>
                <a:ext uri="{96DAC541-7B7A-43D3-8B79-37D633B846F1}">
                  <asvg:svgBlip xmlns:asvg="http://schemas.microsoft.com/office/drawing/2016/SVG/main" r:embed="rId14"/>
                </a:ext>
              </a:extLst>
            </a:blip>
            <a:stretch>
              <a:fillRect t="-80318" b="-95070"/>
            </a:stretch>
          </a:blipFill>
        </p:spPr>
      </p:sp>
      <p:sp>
        <p:nvSpPr>
          <p:cNvPr id="20" name="Freeform 20"/>
          <p:cNvSpPr/>
          <p:nvPr/>
        </p:nvSpPr>
        <p:spPr>
          <a:xfrm rot="-2942733" flipH="1">
            <a:off x="-1058091" y="742968"/>
            <a:ext cx="4213366" cy="481243"/>
          </a:xfrm>
          <a:custGeom>
            <a:avLst/>
            <a:gdLst/>
            <a:ahLst/>
            <a:cxnLst/>
            <a:rect l="l" t="t" r="r" b="b"/>
            <a:pathLst>
              <a:path w="4213366" h="481243">
                <a:moveTo>
                  <a:pt x="4213365" y="0"/>
                </a:moveTo>
                <a:lnTo>
                  <a:pt x="0" y="0"/>
                </a:lnTo>
                <a:lnTo>
                  <a:pt x="0" y="481244"/>
                </a:lnTo>
                <a:lnTo>
                  <a:pt x="4213365" y="481244"/>
                </a:lnTo>
                <a:lnTo>
                  <a:pt x="4213365" y="0"/>
                </a:lnTo>
                <a:close/>
              </a:path>
            </a:pathLst>
          </a:custGeom>
          <a:blipFill>
            <a:blip r:embed="rId13">
              <a:extLst>
                <a:ext uri="{96DAC541-7B7A-43D3-8B79-37D633B846F1}">
                  <asvg:svgBlip xmlns:asvg="http://schemas.microsoft.com/office/drawing/2016/SVG/main" r:embed="rId14"/>
                </a:ext>
              </a:extLst>
            </a:blip>
            <a:stretch>
              <a:fillRect t="-80318" b="-95070"/>
            </a:stretch>
          </a:blipFill>
        </p:spPr>
      </p:sp>
      <p:sp>
        <p:nvSpPr>
          <p:cNvPr id="21" name="Freeform 21"/>
          <p:cNvSpPr/>
          <p:nvPr/>
        </p:nvSpPr>
        <p:spPr>
          <a:xfrm>
            <a:off x="16293027" y="374679"/>
            <a:ext cx="654021" cy="654021"/>
          </a:xfrm>
          <a:custGeom>
            <a:avLst/>
            <a:gdLst/>
            <a:ahLst/>
            <a:cxnLst/>
            <a:rect l="l" t="t" r="r" b="b"/>
            <a:pathLst>
              <a:path w="654021" h="654021">
                <a:moveTo>
                  <a:pt x="0" y="0"/>
                </a:moveTo>
                <a:lnTo>
                  <a:pt x="654021" y="0"/>
                </a:lnTo>
                <a:lnTo>
                  <a:pt x="654021" y="654021"/>
                </a:lnTo>
                <a:lnTo>
                  <a:pt x="0" y="6540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2" name="Freeform 22"/>
          <p:cNvSpPr/>
          <p:nvPr/>
        </p:nvSpPr>
        <p:spPr>
          <a:xfrm>
            <a:off x="1351886" y="374679"/>
            <a:ext cx="654021" cy="654021"/>
          </a:xfrm>
          <a:custGeom>
            <a:avLst/>
            <a:gdLst/>
            <a:ahLst/>
            <a:cxnLst/>
            <a:rect l="l" t="t" r="r" b="b"/>
            <a:pathLst>
              <a:path w="654021" h="654021">
                <a:moveTo>
                  <a:pt x="0" y="0"/>
                </a:moveTo>
                <a:lnTo>
                  <a:pt x="654022" y="0"/>
                </a:lnTo>
                <a:lnTo>
                  <a:pt x="654022" y="654021"/>
                </a:lnTo>
                <a:lnTo>
                  <a:pt x="0" y="6540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3" name="TextBox 23"/>
          <p:cNvSpPr txBox="1"/>
          <p:nvPr/>
        </p:nvSpPr>
        <p:spPr>
          <a:xfrm>
            <a:off x="1023985" y="6541949"/>
            <a:ext cx="3730594" cy="1047750"/>
          </a:xfrm>
          <a:prstGeom prst="rect">
            <a:avLst/>
          </a:prstGeom>
        </p:spPr>
        <p:txBody>
          <a:bodyPr lIns="0" tIns="0" rIns="0" bIns="0" rtlCol="0" anchor="t">
            <a:spAutoFit/>
          </a:bodyPr>
          <a:lstStyle/>
          <a:p>
            <a:pPr algn="ctr">
              <a:lnSpc>
                <a:spcPts val="4199"/>
              </a:lnSpc>
              <a:spcBef>
                <a:spcPct val="0"/>
              </a:spcBef>
            </a:pPr>
            <a:r>
              <a:rPr lang="en-US" sz="2999">
                <a:solidFill>
                  <a:srgbClr val="000000"/>
                </a:solidFill>
                <a:latin typeface="Poppins Bold"/>
              </a:rPr>
              <a:t>Interpersonal Conflict</a:t>
            </a:r>
          </a:p>
        </p:txBody>
      </p:sp>
      <p:sp>
        <p:nvSpPr>
          <p:cNvPr id="24" name="TextBox 24"/>
          <p:cNvSpPr txBox="1"/>
          <p:nvPr/>
        </p:nvSpPr>
        <p:spPr>
          <a:xfrm>
            <a:off x="7097707" y="6541949"/>
            <a:ext cx="4083155" cy="523875"/>
          </a:xfrm>
          <a:prstGeom prst="rect">
            <a:avLst/>
          </a:prstGeom>
        </p:spPr>
        <p:txBody>
          <a:bodyPr lIns="0" tIns="0" rIns="0" bIns="0" rtlCol="0" anchor="t">
            <a:spAutoFit/>
          </a:bodyPr>
          <a:lstStyle/>
          <a:p>
            <a:pPr algn="ctr">
              <a:lnSpc>
                <a:spcPts val="4199"/>
              </a:lnSpc>
              <a:spcBef>
                <a:spcPct val="0"/>
              </a:spcBef>
            </a:pPr>
            <a:r>
              <a:rPr lang="en-US" sz="2999">
                <a:solidFill>
                  <a:srgbClr val="000000"/>
                </a:solidFill>
                <a:latin typeface="Poppins Bold"/>
              </a:rPr>
              <a:t>Task Conflict</a:t>
            </a:r>
          </a:p>
        </p:txBody>
      </p:sp>
      <p:sp>
        <p:nvSpPr>
          <p:cNvPr id="25" name="TextBox 25"/>
          <p:cNvSpPr txBox="1"/>
          <p:nvPr/>
        </p:nvSpPr>
        <p:spPr>
          <a:xfrm>
            <a:off x="13528706" y="6541949"/>
            <a:ext cx="3730594" cy="523875"/>
          </a:xfrm>
          <a:prstGeom prst="rect">
            <a:avLst/>
          </a:prstGeom>
        </p:spPr>
        <p:txBody>
          <a:bodyPr lIns="0" tIns="0" rIns="0" bIns="0" rtlCol="0" anchor="t">
            <a:spAutoFit/>
          </a:bodyPr>
          <a:lstStyle/>
          <a:p>
            <a:pPr algn="ctr">
              <a:lnSpc>
                <a:spcPts val="4199"/>
              </a:lnSpc>
              <a:spcBef>
                <a:spcPct val="0"/>
              </a:spcBef>
            </a:pPr>
            <a:r>
              <a:rPr lang="en-US" sz="2999">
                <a:solidFill>
                  <a:srgbClr val="000000"/>
                </a:solidFill>
                <a:latin typeface="Poppins Bold"/>
              </a:rPr>
              <a:t>Role Conflict</a:t>
            </a:r>
          </a:p>
        </p:txBody>
      </p:sp>
      <p:sp>
        <p:nvSpPr>
          <p:cNvPr id="26" name="TextBox 26"/>
          <p:cNvSpPr txBox="1"/>
          <p:nvPr/>
        </p:nvSpPr>
        <p:spPr>
          <a:xfrm>
            <a:off x="1028700" y="7731304"/>
            <a:ext cx="3721163" cy="1466850"/>
          </a:xfrm>
          <a:prstGeom prst="rect">
            <a:avLst/>
          </a:prstGeom>
        </p:spPr>
        <p:txBody>
          <a:bodyPr lIns="0" tIns="0" rIns="0" bIns="0" rtlCol="0" anchor="t">
            <a:spAutoFit/>
          </a:bodyPr>
          <a:lstStyle/>
          <a:p>
            <a:pPr marL="518157" lvl="1" indent="-259078">
              <a:lnSpc>
                <a:spcPts val="2879"/>
              </a:lnSpc>
              <a:buFont typeface="Arial"/>
              <a:buChar char="•"/>
            </a:pPr>
            <a:r>
              <a:rPr lang="en-US" sz="2399">
                <a:solidFill>
                  <a:srgbClr val="000000"/>
                </a:solidFill>
                <a:latin typeface="Poppins"/>
              </a:rPr>
              <a:t>Differences in Communication Styles</a:t>
            </a:r>
          </a:p>
          <a:p>
            <a:pPr marL="518157" lvl="1" indent="-259078">
              <a:lnSpc>
                <a:spcPts val="2879"/>
              </a:lnSpc>
              <a:buFont typeface="Arial"/>
              <a:buChar char="•"/>
            </a:pPr>
            <a:r>
              <a:rPr lang="en-US" sz="2399">
                <a:solidFill>
                  <a:srgbClr val="000000"/>
                </a:solidFill>
                <a:latin typeface="Poppins"/>
              </a:rPr>
              <a:t>Personality Clashes</a:t>
            </a:r>
          </a:p>
        </p:txBody>
      </p:sp>
      <p:sp>
        <p:nvSpPr>
          <p:cNvPr id="27" name="TextBox 27"/>
          <p:cNvSpPr txBox="1"/>
          <p:nvPr/>
        </p:nvSpPr>
        <p:spPr>
          <a:xfrm>
            <a:off x="7278703" y="7731304"/>
            <a:ext cx="3721163" cy="1828800"/>
          </a:xfrm>
          <a:prstGeom prst="rect">
            <a:avLst/>
          </a:prstGeom>
        </p:spPr>
        <p:txBody>
          <a:bodyPr lIns="0" tIns="0" rIns="0" bIns="0" rtlCol="0" anchor="t">
            <a:spAutoFit/>
          </a:bodyPr>
          <a:lstStyle/>
          <a:p>
            <a:pPr marL="518160" lvl="1" indent="-259080">
              <a:lnSpc>
                <a:spcPts val="2879"/>
              </a:lnSpc>
              <a:buFont typeface="Arial"/>
              <a:buChar char="•"/>
            </a:pPr>
            <a:r>
              <a:rPr lang="en-US" sz="2400">
                <a:solidFill>
                  <a:srgbClr val="000000"/>
                </a:solidFill>
                <a:latin typeface="Poppins"/>
              </a:rPr>
              <a:t>Disagreements on Work Approaches</a:t>
            </a:r>
          </a:p>
          <a:p>
            <a:pPr marL="518160" lvl="1" indent="-259080">
              <a:lnSpc>
                <a:spcPts val="2879"/>
              </a:lnSpc>
              <a:buFont typeface="Arial"/>
              <a:buChar char="•"/>
            </a:pPr>
            <a:r>
              <a:rPr lang="en-US" sz="2400">
                <a:solidFill>
                  <a:srgbClr val="000000"/>
                </a:solidFill>
                <a:latin typeface="Poppins"/>
              </a:rPr>
              <a:t>Resource Allocation Disputes</a:t>
            </a:r>
          </a:p>
          <a:p>
            <a:pPr algn="just">
              <a:lnSpc>
                <a:spcPts val="2879"/>
              </a:lnSpc>
            </a:pPr>
            <a:endParaRPr lang="en-US" sz="2400">
              <a:solidFill>
                <a:srgbClr val="000000"/>
              </a:solidFill>
              <a:latin typeface="Poppins"/>
            </a:endParaRPr>
          </a:p>
        </p:txBody>
      </p:sp>
      <p:sp>
        <p:nvSpPr>
          <p:cNvPr id="28" name="TextBox 28"/>
          <p:cNvSpPr txBox="1"/>
          <p:nvPr/>
        </p:nvSpPr>
        <p:spPr>
          <a:xfrm>
            <a:off x="13558704" y="7731304"/>
            <a:ext cx="3721163" cy="1466850"/>
          </a:xfrm>
          <a:prstGeom prst="rect">
            <a:avLst/>
          </a:prstGeom>
        </p:spPr>
        <p:txBody>
          <a:bodyPr lIns="0" tIns="0" rIns="0" bIns="0" rtlCol="0" anchor="t">
            <a:spAutoFit/>
          </a:bodyPr>
          <a:lstStyle/>
          <a:p>
            <a:pPr marL="518157" lvl="1" indent="-259078">
              <a:lnSpc>
                <a:spcPts val="2879"/>
              </a:lnSpc>
              <a:buFont typeface="Arial"/>
              <a:buChar char="•"/>
            </a:pPr>
            <a:r>
              <a:rPr lang="en-US" sz="2399">
                <a:solidFill>
                  <a:srgbClr val="000000"/>
                </a:solidFill>
                <a:latin typeface="Poppins"/>
              </a:rPr>
              <a:t>Ambiguity in Job Responsibilities</a:t>
            </a:r>
          </a:p>
          <a:p>
            <a:pPr marL="518157" lvl="1" indent="-259078">
              <a:lnSpc>
                <a:spcPts val="2879"/>
              </a:lnSpc>
              <a:buFont typeface="Arial"/>
              <a:buChar char="•"/>
            </a:pPr>
            <a:r>
              <a:rPr lang="en-US" sz="2399">
                <a:solidFill>
                  <a:srgbClr val="000000"/>
                </a:solidFill>
                <a:latin typeface="Poppins"/>
              </a:rPr>
              <a:t>Power Struggles</a:t>
            </a:r>
          </a:p>
          <a:p>
            <a:pPr algn="just">
              <a:lnSpc>
                <a:spcPts val="2879"/>
              </a:lnSpc>
            </a:pPr>
            <a:endParaRPr lang="en-US" sz="2399">
              <a:solidFill>
                <a:srgbClr val="000000"/>
              </a:solidFill>
              <a:latin typeface="Poppins"/>
            </a:endParaRPr>
          </a:p>
        </p:txBody>
      </p:sp>
      <p:sp>
        <p:nvSpPr>
          <p:cNvPr id="29" name="TextBox 29"/>
          <p:cNvSpPr txBox="1"/>
          <p:nvPr/>
        </p:nvSpPr>
        <p:spPr>
          <a:xfrm>
            <a:off x="5716310" y="1134585"/>
            <a:ext cx="6845949" cy="1362075"/>
          </a:xfrm>
          <a:prstGeom prst="rect">
            <a:avLst/>
          </a:prstGeom>
        </p:spPr>
        <p:txBody>
          <a:bodyPr lIns="0" tIns="0" rIns="0" bIns="0" rtlCol="0" anchor="t">
            <a:spAutoFit/>
          </a:bodyPr>
          <a:lstStyle/>
          <a:p>
            <a:pPr algn="ctr">
              <a:lnSpc>
                <a:spcPts val="5174"/>
              </a:lnSpc>
            </a:pPr>
            <a:r>
              <a:rPr lang="en-US" sz="4500" spc="-135">
                <a:solidFill>
                  <a:srgbClr val="000000"/>
                </a:solidFill>
                <a:latin typeface="Poppins Bold"/>
              </a:rPr>
              <a:t>Types of Conflict in a Corporate Setting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816745">
            <a:off x="16201008" y="-69536"/>
            <a:ext cx="4802674" cy="1510659"/>
          </a:xfrm>
          <a:custGeom>
            <a:avLst/>
            <a:gdLst/>
            <a:ahLst/>
            <a:cxnLst/>
            <a:rect l="l" t="t" r="r" b="b"/>
            <a:pathLst>
              <a:path w="4802674" h="1510659">
                <a:moveTo>
                  <a:pt x="0" y="0"/>
                </a:moveTo>
                <a:lnTo>
                  <a:pt x="4802675" y="0"/>
                </a:lnTo>
                <a:lnTo>
                  <a:pt x="4802675" y="1510660"/>
                </a:lnTo>
                <a:lnTo>
                  <a:pt x="0" y="15106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906905" flipH="1">
            <a:off x="-2486805" y="-270124"/>
            <a:ext cx="4802674" cy="1510659"/>
          </a:xfrm>
          <a:custGeom>
            <a:avLst/>
            <a:gdLst/>
            <a:ahLst/>
            <a:cxnLst/>
            <a:rect l="l" t="t" r="r" b="b"/>
            <a:pathLst>
              <a:path w="4802674" h="1510659">
                <a:moveTo>
                  <a:pt x="4802675" y="0"/>
                </a:moveTo>
                <a:lnTo>
                  <a:pt x="0" y="0"/>
                </a:lnTo>
                <a:lnTo>
                  <a:pt x="0" y="1510659"/>
                </a:lnTo>
                <a:lnTo>
                  <a:pt x="4802675" y="1510659"/>
                </a:lnTo>
                <a:lnTo>
                  <a:pt x="4802675"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816745">
            <a:off x="15173184" y="788078"/>
            <a:ext cx="4213366" cy="481243"/>
          </a:xfrm>
          <a:custGeom>
            <a:avLst/>
            <a:gdLst/>
            <a:ahLst/>
            <a:cxnLst/>
            <a:rect l="l" t="t" r="r" b="b"/>
            <a:pathLst>
              <a:path w="4213366" h="481243">
                <a:moveTo>
                  <a:pt x="0" y="0"/>
                </a:moveTo>
                <a:lnTo>
                  <a:pt x="4213365" y="0"/>
                </a:lnTo>
                <a:lnTo>
                  <a:pt x="4213365" y="481244"/>
                </a:lnTo>
                <a:lnTo>
                  <a:pt x="0" y="481244"/>
                </a:lnTo>
                <a:lnTo>
                  <a:pt x="0" y="0"/>
                </a:lnTo>
                <a:close/>
              </a:path>
            </a:pathLst>
          </a:custGeom>
          <a:blipFill>
            <a:blip r:embed="rId4">
              <a:extLst>
                <a:ext uri="{96DAC541-7B7A-43D3-8B79-37D633B846F1}">
                  <asvg:svgBlip xmlns:asvg="http://schemas.microsoft.com/office/drawing/2016/SVG/main" r:embed="rId5"/>
                </a:ext>
              </a:extLst>
            </a:blip>
            <a:stretch>
              <a:fillRect t="-80318" b="-95070"/>
            </a:stretch>
          </a:blipFill>
        </p:spPr>
      </p:sp>
      <p:sp>
        <p:nvSpPr>
          <p:cNvPr id="5" name="Freeform 5"/>
          <p:cNvSpPr/>
          <p:nvPr/>
        </p:nvSpPr>
        <p:spPr>
          <a:xfrm rot="-2942733" flipH="1">
            <a:off x="-1058091" y="742968"/>
            <a:ext cx="4213366" cy="481243"/>
          </a:xfrm>
          <a:custGeom>
            <a:avLst/>
            <a:gdLst/>
            <a:ahLst/>
            <a:cxnLst/>
            <a:rect l="l" t="t" r="r" b="b"/>
            <a:pathLst>
              <a:path w="4213366" h="481243">
                <a:moveTo>
                  <a:pt x="4213365" y="0"/>
                </a:moveTo>
                <a:lnTo>
                  <a:pt x="0" y="0"/>
                </a:lnTo>
                <a:lnTo>
                  <a:pt x="0" y="481244"/>
                </a:lnTo>
                <a:lnTo>
                  <a:pt x="4213365" y="481244"/>
                </a:lnTo>
                <a:lnTo>
                  <a:pt x="4213365" y="0"/>
                </a:lnTo>
                <a:close/>
              </a:path>
            </a:pathLst>
          </a:custGeom>
          <a:blipFill>
            <a:blip r:embed="rId4">
              <a:extLst>
                <a:ext uri="{96DAC541-7B7A-43D3-8B79-37D633B846F1}">
                  <asvg:svgBlip xmlns:asvg="http://schemas.microsoft.com/office/drawing/2016/SVG/main" r:embed="rId5"/>
                </a:ext>
              </a:extLst>
            </a:blip>
            <a:stretch>
              <a:fillRect t="-80318" b="-95070"/>
            </a:stretch>
          </a:blipFill>
        </p:spPr>
      </p:sp>
      <p:sp>
        <p:nvSpPr>
          <p:cNvPr id="6" name="Freeform 6"/>
          <p:cNvSpPr/>
          <p:nvPr/>
        </p:nvSpPr>
        <p:spPr>
          <a:xfrm>
            <a:off x="16293027" y="374679"/>
            <a:ext cx="654021" cy="654021"/>
          </a:xfrm>
          <a:custGeom>
            <a:avLst/>
            <a:gdLst/>
            <a:ahLst/>
            <a:cxnLst/>
            <a:rect l="l" t="t" r="r" b="b"/>
            <a:pathLst>
              <a:path w="654021" h="654021">
                <a:moveTo>
                  <a:pt x="0" y="0"/>
                </a:moveTo>
                <a:lnTo>
                  <a:pt x="654021" y="0"/>
                </a:lnTo>
                <a:lnTo>
                  <a:pt x="654021" y="654021"/>
                </a:lnTo>
                <a:lnTo>
                  <a:pt x="0" y="6540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351886" y="374679"/>
            <a:ext cx="654021" cy="654021"/>
          </a:xfrm>
          <a:custGeom>
            <a:avLst/>
            <a:gdLst/>
            <a:ahLst/>
            <a:cxnLst/>
            <a:rect l="l" t="t" r="r" b="b"/>
            <a:pathLst>
              <a:path w="654021" h="654021">
                <a:moveTo>
                  <a:pt x="0" y="0"/>
                </a:moveTo>
                <a:lnTo>
                  <a:pt x="654022" y="0"/>
                </a:lnTo>
                <a:lnTo>
                  <a:pt x="654022" y="654021"/>
                </a:lnTo>
                <a:lnTo>
                  <a:pt x="0" y="6540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2580877">
            <a:off x="5753477" y="2452329"/>
            <a:ext cx="6781046" cy="6806571"/>
          </a:xfrm>
          <a:custGeom>
            <a:avLst/>
            <a:gdLst/>
            <a:ahLst/>
            <a:cxnLst/>
            <a:rect l="l" t="t" r="r" b="b"/>
            <a:pathLst>
              <a:path w="6781046" h="6806571">
                <a:moveTo>
                  <a:pt x="0" y="0"/>
                </a:moveTo>
                <a:lnTo>
                  <a:pt x="6781046" y="0"/>
                </a:lnTo>
                <a:lnTo>
                  <a:pt x="6781046" y="6806571"/>
                </a:lnTo>
                <a:lnTo>
                  <a:pt x="0" y="68065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0072597" y="3143198"/>
            <a:ext cx="1803687" cy="1803687"/>
          </a:xfrm>
          <a:custGeom>
            <a:avLst/>
            <a:gdLst/>
            <a:ahLst/>
            <a:cxnLst/>
            <a:rect l="l" t="t" r="r" b="b"/>
            <a:pathLst>
              <a:path w="1803687" h="1803687">
                <a:moveTo>
                  <a:pt x="0" y="0"/>
                </a:moveTo>
                <a:lnTo>
                  <a:pt x="1803687" y="0"/>
                </a:lnTo>
                <a:lnTo>
                  <a:pt x="1803687" y="1803687"/>
                </a:lnTo>
                <a:lnTo>
                  <a:pt x="0" y="18036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10072597" y="6768543"/>
            <a:ext cx="1803687" cy="1803687"/>
          </a:xfrm>
          <a:custGeom>
            <a:avLst/>
            <a:gdLst/>
            <a:ahLst/>
            <a:cxnLst/>
            <a:rect l="l" t="t" r="r" b="b"/>
            <a:pathLst>
              <a:path w="1803687" h="1803687">
                <a:moveTo>
                  <a:pt x="0" y="0"/>
                </a:moveTo>
                <a:lnTo>
                  <a:pt x="1803687" y="0"/>
                </a:lnTo>
                <a:lnTo>
                  <a:pt x="1803687" y="1803687"/>
                </a:lnTo>
                <a:lnTo>
                  <a:pt x="0" y="18036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6411716" y="3143198"/>
            <a:ext cx="1803687" cy="1803687"/>
          </a:xfrm>
          <a:custGeom>
            <a:avLst/>
            <a:gdLst/>
            <a:ahLst/>
            <a:cxnLst/>
            <a:rect l="l" t="t" r="r" b="b"/>
            <a:pathLst>
              <a:path w="1803687" h="1803687">
                <a:moveTo>
                  <a:pt x="0" y="0"/>
                </a:moveTo>
                <a:lnTo>
                  <a:pt x="1803687" y="0"/>
                </a:lnTo>
                <a:lnTo>
                  <a:pt x="1803687" y="1803687"/>
                </a:lnTo>
                <a:lnTo>
                  <a:pt x="0" y="18036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6411716" y="6768543"/>
            <a:ext cx="1803687" cy="1803687"/>
          </a:xfrm>
          <a:custGeom>
            <a:avLst/>
            <a:gdLst/>
            <a:ahLst/>
            <a:cxnLst/>
            <a:rect l="l" t="t" r="r" b="b"/>
            <a:pathLst>
              <a:path w="1803687" h="1803687">
                <a:moveTo>
                  <a:pt x="0" y="0"/>
                </a:moveTo>
                <a:lnTo>
                  <a:pt x="1803687" y="0"/>
                </a:lnTo>
                <a:lnTo>
                  <a:pt x="1803687" y="1803687"/>
                </a:lnTo>
                <a:lnTo>
                  <a:pt x="0" y="18036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10188210" y="3250647"/>
            <a:ext cx="1588787" cy="1588787"/>
          </a:xfrm>
          <a:custGeom>
            <a:avLst/>
            <a:gdLst/>
            <a:ahLst/>
            <a:cxnLst/>
            <a:rect l="l" t="t" r="r" b="b"/>
            <a:pathLst>
              <a:path w="1588787" h="1588787">
                <a:moveTo>
                  <a:pt x="0" y="0"/>
                </a:moveTo>
                <a:lnTo>
                  <a:pt x="1588787" y="0"/>
                </a:lnTo>
                <a:lnTo>
                  <a:pt x="1588787" y="1588788"/>
                </a:lnTo>
                <a:lnTo>
                  <a:pt x="0" y="15887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10188210" y="6875992"/>
            <a:ext cx="1588787" cy="1588787"/>
          </a:xfrm>
          <a:custGeom>
            <a:avLst/>
            <a:gdLst/>
            <a:ahLst/>
            <a:cxnLst/>
            <a:rect l="l" t="t" r="r" b="b"/>
            <a:pathLst>
              <a:path w="1588787" h="1588787">
                <a:moveTo>
                  <a:pt x="0" y="0"/>
                </a:moveTo>
                <a:lnTo>
                  <a:pt x="1588787" y="0"/>
                </a:lnTo>
                <a:lnTo>
                  <a:pt x="1588787" y="1588788"/>
                </a:lnTo>
                <a:lnTo>
                  <a:pt x="0" y="15887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6527329" y="3250647"/>
            <a:ext cx="1588787" cy="1588787"/>
          </a:xfrm>
          <a:custGeom>
            <a:avLst/>
            <a:gdLst/>
            <a:ahLst/>
            <a:cxnLst/>
            <a:rect l="l" t="t" r="r" b="b"/>
            <a:pathLst>
              <a:path w="1588787" h="1588787">
                <a:moveTo>
                  <a:pt x="0" y="0"/>
                </a:moveTo>
                <a:lnTo>
                  <a:pt x="1588787" y="0"/>
                </a:lnTo>
                <a:lnTo>
                  <a:pt x="1588787" y="1588788"/>
                </a:lnTo>
                <a:lnTo>
                  <a:pt x="0" y="15887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6527329" y="6875992"/>
            <a:ext cx="1588787" cy="1588787"/>
          </a:xfrm>
          <a:custGeom>
            <a:avLst/>
            <a:gdLst/>
            <a:ahLst/>
            <a:cxnLst/>
            <a:rect l="l" t="t" r="r" b="b"/>
            <a:pathLst>
              <a:path w="1588787" h="1588787">
                <a:moveTo>
                  <a:pt x="0" y="0"/>
                </a:moveTo>
                <a:lnTo>
                  <a:pt x="1588787" y="0"/>
                </a:lnTo>
                <a:lnTo>
                  <a:pt x="1588787" y="1588788"/>
                </a:lnTo>
                <a:lnTo>
                  <a:pt x="0" y="15887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7926233" y="4637848"/>
            <a:ext cx="2435533" cy="2435533"/>
          </a:xfrm>
          <a:custGeom>
            <a:avLst/>
            <a:gdLst/>
            <a:ahLst/>
            <a:cxnLst/>
            <a:rect l="l" t="t" r="r" b="b"/>
            <a:pathLst>
              <a:path w="2435533" h="2435533">
                <a:moveTo>
                  <a:pt x="0" y="0"/>
                </a:moveTo>
                <a:lnTo>
                  <a:pt x="2435534" y="0"/>
                </a:lnTo>
                <a:lnTo>
                  <a:pt x="2435534" y="2435533"/>
                </a:lnTo>
                <a:lnTo>
                  <a:pt x="0" y="24355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8082346" y="4782938"/>
            <a:ext cx="2145352" cy="2145352"/>
          </a:xfrm>
          <a:custGeom>
            <a:avLst/>
            <a:gdLst/>
            <a:ahLst/>
            <a:cxnLst/>
            <a:rect l="l" t="t" r="r" b="b"/>
            <a:pathLst>
              <a:path w="2145352" h="2145352">
                <a:moveTo>
                  <a:pt x="0" y="0"/>
                </a:moveTo>
                <a:lnTo>
                  <a:pt x="2145353" y="0"/>
                </a:lnTo>
                <a:lnTo>
                  <a:pt x="2145353" y="2145353"/>
                </a:lnTo>
                <a:lnTo>
                  <a:pt x="0" y="21453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a:off x="8524058" y="5143500"/>
            <a:ext cx="1261930" cy="1442206"/>
          </a:xfrm>
          <a:custGeom>
            <a:avLst/>
            <a:gdLst/>
            <a:ahLst/>
            <a:cxnLst/>
            <a:rect l="l" t="t" r="r" b="b"/>
            <a:pathLst>
              <a:path w="1261930" h="1442206">
                <a:moveTo>
                  <a:pt x="0" y="0"/>
                </a:moveTo>
                <a:lnTo>
                  <a:pt x="1261930" y="0"/>
                </a:lnTo>
                <a:lnTo>
                  <a:pt x="1261930" y="1442206"/>
                </a:lnTo>
                <a:lnTo>
                  <a:pt x="0" y="14422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0" name="Freeform 20"/>
          <p:cNvSpPr/>
          <p:nvPr/>
        </p:nvSpPr>
        <p:spPr>
          <a:xfrm>
            <a:off x="6580335" y="3382373"/>
            <a:ext cx="1466448" cy="1228151"/>
          </a:xfrm>
          <a:custGeom>
            <a:avLst/>
            <a:gdLst/>
            <a:ahLst/>
            <a:cxnLst/>
            <a:rect l="l" t="t" r="r" b="b"/>
            <a:pathLst>
              <a:path w="1466448" h="1228151">
                <a:moveTo>
                  <a:pt x="0" y="0"/>
                </a:moveTo>
                <a:lnTo>
                  <a:pt x="1466449" y="0"/>
                </a:lnTo>
                <a:lnTo>
                  <a:pt x="1466449" y="1228151"/>
                </a:lnTo>
                <a:lnTo>
                  <a:pt x="0" y="12281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1" name="Freeform 21"/>
          <p:cNvSpPr/>
          <p:nvPr/>
        </p:nvSpPr>
        <p:spPr>
          <a:xfrm>
            <a:off x="10347033" y="3382373"/>
            <a:ext cx="1254815" cy="1228151"/>
          </a:xfrm>
          <a:custGeom>
            <a:avLst/>
            <a:gdLst/>
            <a:ahLst/>
            <a:cxnLst/>
            <a:rect l="l" t="t" r="r" b="b"/>
            <a:pathLst>
              <a:path w="1254815" h="1228151">
                <a:moveTo>
                  <a:pt x="0" y="0"/>
                </a:moveTo>
                <a:lnTo>
                  <a:pt x="1254815" y="0"/>
                </a:lnTo>
                <a:lnTo>
                  <a:pt x="1254815" y="1228151"/>
                </a:lnTo>
                <a:lnTo>
                  <a:pt x="0" y="122815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2" name="Freeform 22"/>
          <p:cNvSpPr/>
          <p:nvPr/>
        </p:nvSpPr>
        <p:spPr>
          <a:xfrm>
            <a:off x="6753847" y="7110674"/>
            <a:ext cx="1119424" cy="1119424"/>
          </a:xfrm>
          <a:custGeom>
            <a:avLst/>
            <a:gdLst/>
            <a:ahLst/>
            <a:cxnLst/>
            <a:rect l="l" t="t" r="r" b="b"/>
            <a:pathLst>
              <a:path w="1119424" h="1119424">
                <a:moveTo>
                  <a:pt x="0" y="0"/>
                </a:moveTo>
                <a:lnTo>
                  <a:pt x="1119424" y="0"/>
                </a:lnTo>
                <a:lnTo>
                  <a:pt x="1119424" y="1119424"/>
                </a:lnTo>
                <a:lnTo>
                  <a:pt x="0" y="111942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3" name="Freeform 23"/>
          <p:cNvSpPr/>
          <p:nvPr/>
        </p:nvSpPr>
        <p:spPr>
          <a:xfrm>
            <a:off x="10399867" y="7143738"/>
            <a:ext cx="1165473" cy="1053296"/>
          </a:xfrm>
          <a:custGeom>
            <a:avLst/>
            <a:gdLst/>
            <a:ahLst/>
            <a:cxnLst/>
            <a:rect l="l" t="t" r="r" b="b"/>
            <a:pathLst>
              <a:path w="1165473" h="1053296">
                <a:moveTo>
                  <a:pt x="0" y="0"/>
                </a:moveTo>
                <a:lnTo>
                  <a:pt x="1165473" y="0"/>
                </a:lnTo>
                <a:lnTo>
                  <a:pt x="1165473" y="1053296"/>
                </a:lnTo>
                <a:lnTo>
                  <a:pt x="0" y="105329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4" name="TextBox 24"/>
          <p:cNvSpPr txBox="1"/>
          <p:nvPr/>
        </p:nvSpPr>
        <p:spPr>
          <a:xfrm>
            <a:off x="4213224" y="1019175"/>
            <a:ext cx="9861553" cy="1325880"/>
          </a:xfrm>
          <a:prstGeom prst="rect">
            <a:avLst/>
          </a:prstGeom>
        </p:spPr>
        <p:txBody>
          <a:bodyPr lIns="0" tIns="0" rIns="0" bIns="0" rtlCol="0" anchor="t">
            <a:spAutoFit/>
          </a:bodyPr>
          <a:lstStyle/>
          <a:p>
            <a:pPr algn="ctr">
              <a:lnSpc>
                <a:spcPts val="5084"/>
              </a:lnSpc>
            </a:pPr>
            <a:r>
              <a:rPr lang="en-US" sz="4500" spc="-135">
                <a:solidFill>
                  <a:srgbClr val="000000"/>
                </a:solidFill>
                <a:latin typeface="Poppins Bold"/>
              </a:rPr>
              <a:t>Consequences of Unmanaged Conflict</a:t>
            </a:r>
          </a:p>
        </p:txBody>
      </p:sp>
      <p:sp>
        <p:nvSpPr>
          <p:cNvPr id="25" name="TextBox 25"/>
          <p:cNvSpPr txBox="1"/>
          <p:nvPr/>
        </p:nvSpPr>
        <p:spPr>
          <a:xfrm>
            <a:off x="12572359" y="4035516"/>
            <a:ext cx="4686941" cy="1717621"/>
          </a:xfrm>
          <a:prstGeom prst="rect">
            <a:avLst/>
          </a:prstGeom>
        </p:spPr>
        <p:txBody>
          <a:bodyPr lIns="0" tIns="0" rIns="0" bIns="0" rtlCol="0" anchor="t">
            <a:spAutoFit/>
          </a:bodyPr>
          <a:lstStyle/>
          <a:p>
            <a:pPr algn="just">
              <a:lnSpc>
                <a:spcPts val="1937"/>
              </a:lnSpc>
            </a:pPr>
            <a:r>
              <a:rPr lang="en-US" sz="1628">
                <a:solidFill>
                  <a:srgbClr val="000000"/>
                </a:solidFill>
                <a:latin typeface="Poppins"/>
              </a:rPr>
              <a:t>Increased employee turnover disrupts team stability, leading to a loss of institutional knowledge and skills. It also creates additional workload for remaining team members, impacting productivity and potentially hindering the achievement of team objectives.</a:t>
            </a:r>
          </a:p>
        </p:txBody>
      </p:sp>
      <p:sp>
        <p:nvSpPr>
          <p:cNvPr id="26" name="TextBox 26"/>
          <p:cNvSpPr txBox="1"/>
          <p:nvPr/>
        </p:nvSpPr>
        <p:spPr>
          <a:xfrm>
            <a:off x="1054102" y="4112528"/>
            <a:ext cx="4686941" cy="1961339"/>
          </a:xfrm>
          <a:prstGeom prst="rect">
            <a:avLst/>
          </a:prstGeom>
        </p:spPr>
        <p:txBody>
          <a:bodyPr lIns="0" tIns="0" rIns="0" bIns="0" rtlCol="0" anchor="t">
            <a:spAutoFit/>
          </a:bodyPr>
          <a:lstStyle/>
          <a:p>
            <a:pPr algn="just">
              <a:lnSpc>
                <a:spcPts val="1937"/>
              </a:lnSpc>
            </a:pPr>
            <a:r>
              <a:rPr lang="en-US" sz="1628">
                <a:solidFill>
                  <a:srgbClr val="000000"/>
                </a:solidFill>
                <a:latin typeface="Poppins"/>
              </a:rPr>
              <a:t>Negative employee morale can lead to decreased productivity, strained team relationships, and increased absenteeism, all of which contribute to a decline in overall team performance. Additionally, it can result in higher turnover rates, disrupting team dynamics and causing the loss of valuable skills.</a:t>
            </a:r>
          </a:p>
        </p:txBody>
      </p:sp>
      <p:sp>
        <p:nvSpPr>
          <p:cNvPr id="27" name="TextBox 27"/>
          <p:cNvSpPr txBox="1"/>
          <p:nvPr/>
        </p:nvSpPr>
        <p:spPr>
          <a:xfrm>
            <a:off x="12592925" y="7792535"/>
            <a:ext cx="4686941" cy="1717621"/>
          </a:xfrm>
          <a:prstGeom prst="rect">
            <a:avLst/>
          </a:prstGeom>
        </p:spPr>
        <p:txBody>
          <a:bodyPr lIns="0" tIns="0" rIns="0" bIns="0" rtlCol="0" anchor="t">
            <a:spAutoFit/>
          </a:bodyPr>
          <a:lstStyle/>
          <a:p>
            <a:pPr algn="just">
              <a:lnSpc>
                <a:spcPts val="1937"/>
              </a:lnSpc>
            </a:pPr>
            <a:r>
              <a:rPr lang="en-US" sz="1628">
                <a:solidFill>
                  <a:srgbClr val="000000"/>
                </a:solidFill>
                <a:latin typeface="Poppins"/>
              </a:rPr>
              <a:t>Damage to organizational reputation negatively affects a company by eroding customer trust, potentially leading to decreased sales and business opportunities. Additionally, it can make it challenging to attract and retain top talent, impacting the company's competitiveness in the market.</a:t>
            </a:r>
          </a:p>
        </p:txBody>
      </p:sp>
      <p:sp>
        <p:nvSpPr>
          <p:cNvPr id="28" name="TextBox 28"/>
          <p:cNvSpPr txBox="1"/>
          <p:nvPr/>
        </p:nvSpPr>
        <p:spPr>
          <a:xfrm>
            <a:off x="1054102" y="7407911"/>
            <a:ext cx="4686941" cy="1717621"/>
          </a:xfrm>
          <a:prstGeom prst="rect">
            <a:avLst/>
          </a:prstGeom>
        </p:spPr>
        <p:txBody>
          <a:bodyPr lIns="0" tIns="0" rIns="0" bIns="0" rtlCol="0" anchor="t">
            <a:spAutoFit/>
          </a:bodyPr>
          <a:lstStyle/>
          <a:p>
            <a:pPr algn="just">
              <a:lnSpc>
                <a:spcPts val="1937"/>
              </a:lnSpc>
            </a:pPr>
            <a:r>
              <a:rPr lang="en-US" sz="1628">
                <a:solidFill>
                  <a:srgbClr val="000000"/>
                </a:solidFill>
                <a:latin typeface="Poppins"/>
              </a:rPr>
              <a:t>Decreased productivity within a team results in delayed project timelines, compromised task completion, and an overall failure to meet goals efficiently. This can hinder the team's competitiveness, erode morale, and potentially impact the organization's bottom line.</a:t>
            </a:r>
          </a:p>
        </p:txBody>
      </p:sp>
      <p:sp>
        <p:nvSpPr>
          <p:cNvPr id="29" name="TextBox 29"/>
          <p:cNvSpPr txBox="1"/>
          <p:nvPr/>
        </p:nvSpPr>
        <p:spPr>
          <a:xfrm>
            <a:off x="12566848" y="3250647"/>
            <a:ext cx="4548367" cy="766252"/>
          </a:xfrm>
          <a:prstGeom prst="rect">
            <a:avLst/>
          </a:prstGeom>
        </p:spPr>
        <p:txBody>
          <a:bodyPr lIns="0" tIns="0" rIns="0" bIns="0" rtlCol="0" anchor="t">
            <a:spAutoFit/>
          </a:bodyPr>
          <a:lstStyle/>
          <a:p>
            <a:pPr>
              <a:lnSpc>
                <a:spcPts val="2961"/>
              </a:lnSpc>
            </a:pPr>
            <a:r>
              <a:rPr lang="en-US" sz="2621" spc="-78">
                <a:solidFill>
                  <a:srgbClr val="000000"/>
                </a:solidFill>
                <a:latin typeface="Poppins Bold"/>
              </a:rPr>
              <a:t>Increased Employee Turnover</a:t>
            </a:r>
          </a:p>
        </p:txBody>
      </p:sp>
      <p:sp>
        <p:nvSpPr>
          <p:cNvPr id="30" name="TextBox 30"/>
          <p:cNvSpPr txBox="1"/>
          <p:nvPr/>
        </p:nvSpPr>
        <p:spPr>
          <a:xfrm>
            <a:off x="1351886" y="3250647"/>
            <a:ext cx="4389157" cy="766252"/>
          </a:xfrm>
          <a:prstGeom prst="rect">
            <a:avLst/>
          </a:prstGeom>
        </p:spPr>
        <p:txBody>
          <a:bodyPr lIns="0" tIns="0" rIns="0" bIns="0" rtlCol="0" anchor="t">
            <a:spAutoFit/>
          </a:bodyPr>
          <a:lstStyle/>
          <a:p>
            <a:pPr algn="r">
              <a:lnSpc>
                <a:spcPts val="2961"/>
              </a:lnSpc>
            </a:pPr>
            <a:r>
              <a:rPr lang="en-US" sz="2621" spc="-78">
                <a:solidFill>
                  <a:srgbClr val="000000"/>
                </a:solidFill>
                <a:latin typeface="Poppins Bold"/>
              </a:rPr>
              <a:t>Negative Impact on Employee Morale</a:t>
            </a:r>
          </a:p>
        </p:txBody>
      </p:sp>
      <p:sp>
        <p:nvSpPr>
          <p:cNvPr id="31" name="TextBox 31"/>
          <p:cNvSpPr txBox="1"/>
          <p:nvPr/>
        </p:nvSpPr>
        <p:spPr>
          <a:xfrm>
            <a:off x="12566848" y="6875992"/>
            <a:ext cx="4380200" cy="766252"/>
          </a:xfrm>
          <a:prstGeom prst="rect">
            <a:avLst/>
          </a:prstGeom>
        </p:spPr>
        <p:txBody>
          <a:bodyPr lIns="0" tIns="0" rIns="0" bIns="0" rtlCol="0" anchor="t">
            <a:spAutoFit/>
          </a:bodyPr>
          <a:lstStyle/>
          <a:p>
            <a:pPr>
              <a:lnSpc>
                <a:spcPts val="2961"/>
              </a:lnSpc>
            </a:pPr>
            <a:r>
              <a:rPr lang="en-US" sz="2621" spc="-78">
                <a:solidFill>
                  <a:srgbClr val="000000"/>
                </a:solidFill>
                <a:latin typeface="Poppins Bold"/>
              </a:rPr>
              <a:t>Damage to Organizational Reputation</a:t>
            </a:r>
          </a:p>
        </p:txBody>
      </p:sp>
      <p:sp>
        <p:nvSpPr>
          <p:cNvPr id="32" name="TextBox 32"/>
          <p:cNvSpPr txBox="1"/>
          <p:nvPr/>
        </p:nvSpPr>
        <p:spPr>
          <a:xfrm>
            <a:off x="1054102" y="6875992"/>
            <a:ext cx="4686941" cy="394777"/>
          </a:xfrm>
          <a:prstGeom prst="rect">
            <a:avLst/>
          </a:prstGeom>
        </p:spPr>
        <p:txBody>
          <a:bodyPr lIns="0" tIns="0" rIns="0" bIns="0" rtlCol="0" anchor="t">
            <a:spAutoFit/>
          </a:bodyPr>
          <a:lstStyle/>
          <a:p>
            <a:pPr algn="r">
              <a:lnSpc>
                <a:spcPts val="2961"/>
              </a:lnSpc>
            </a:pPr>
            <a:r>
              <a:rPr lang="en-US" sz="2621" spc="-78">
                <a:solidFill>
                  <a:srgbClr val="000000"/>
                </a:solidFill>
                <a:latin typeface="Poppins Bold"/>
              </a:rPr>
              <a:t>Decreased Productivity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816745">
            <a:off x="16201008" y="-69536"/>
            <a:ext cx="4802674" cy="1510659"/>
          </a:xfrm>
          <a:custGeom>
            <a:avLst/>
            <a:gdLst/>
            <a:ahLst/>
            <a:cxnLst/>
            <a:rect l="l" t="t" r="r" b="b"/>
            <a:pathLst>
              <a:path w="4802674" h="1510659">
                <a:moveTo>
                  <a:pt x="0" y="0"/>
                </a:moveTo>
                <a:lnTo>
                  <a:pt x="4802675" y="0"/>
                </a:lnTo>
                <a:lnTo>
                  <a:pt x="4802675" y="1510660"/>
                </a:lnTo>
                <a:lnTo>
                  <a:pt x="0" y="15106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906905" flipH="1">
            <a:off x="-2486805" y="-270124"/>
            <a:ext cx="4802674" cy="1510659"/>
          </a:xfrm>
          <a:custGeom>
            <a:avLst/>
            <a:gdLst/>
            <a:ahLst/>
            <a:cxnLst/>
            <a:rect l="l" t="t" r="r" b="b"/>
            <a:pathLst>
              <a:path w="4802674" h="1510659">
                <a:moveTo>
                  <a:pt x="4802675" y="0"/>
                </a:moveTo>
                <a:lnTo>
                  <a:pt x="0" y="0"/>
                </a:lnTo>
                <a:lnTo>
                  <a:pt x="0" y="1510659"/>
                </a:lnTo>
                <a:lnTo>
                  <a:pt x="4802675" y="1510659"/>
                </a:lnTo>
                <a:lnTo>
                  <a:pt x="4802675"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816745">
            <a:off x="15173184" y="788078"/>
            <a:ext cx="4213366" cy="481243"/>
          </a:xfrm>
          <a:custGeom>
            <a:avLst/>
            <a:gdLst/>
            <a:ahLst/>
            <a:cxnLst/>
            <a:rect l="l" t="t" r="r" b="b"/>
            <a:pathLst>
              <a:path w="4213366" h="481243">
                <a:moveTo>
                  <a:pt x="0" y="0"/>
                </a:moveTo>
                <a:lnTo>
                  <a:pt x="4213365" y="0"/>
                </a:lnTo>
                <a:lnTo>
                  <a:pt x="4213365" y="481244"/>
                </a:lnTo>
                <a:lnTo>
                  <a:pt x="0" y="481244"/>
                </a:lnTo>
                <a:lnTo>
                  <a:pt x="0" y="0"/>
                </a:lnTo>
                <a:close/>
              </a:path>
            </a:pathLst>
          </a:custGeom>
          <a:blipFill>
            <a:blip r:embed="rId4">
              <a:extLst>
                <a:ext uri="{96DAC541-7B7A-43D3-8B79-37D633B846F1}">
                  <asvg:svgBlip xmlns:asvg="http://schemas.microsoft.com/office/drawing/2016/SVG/main" r:embed="rId5"/>
                </a:ext>
              </a:extLst>
            </a:blip>
            <a:stretch>
              <a:fillRect t="-80318" b="-95070"/>
            </a:stretch>
          </a:blipFill>
        </p:spPr>
      </p:sp>
      <p:sp>
        <p:nvSpPr>
          <p:cNvPr id="5" name="Freeform 5"/>
          <p:cNvSpPr/>
          <p:nvPr/>
        </p:nvSpPr>
        <p:spPr>
          <a:xfrm rot="-2942733" flipH="1">
            <a:off x="-1058091" y="742968"/>
            <a:ext cx="4213366" cy="481243"/>
          </a:xfrm>
          <a:custGeom>
            <a:avLst/>
            <a:gdLst/>
            <a:ahLst/>
            <a:cxnLst/>
            <a:rect l="l" t="t" r="r" b="b"/>
            <a:pathLst>
              <a:path w="4213366" h="481243">
                <a:moveTo>
                  <a:pt x="4213365" y="0"/>
                </a:moveTo>
                <a:lnTo>
                  <a:pt x="0" y="0"/>
                </a:lnTo>
                <a:lnTo>
                  <a:pt x="0" y="481244"/>
                </a:lnTo>
                <a:lnTo>
                  <a:pt x="4213365" y="481244"/>
                </a:lnTo>
                <a:lnTo>
                  <a:pt x="4213365" y="0"/>
                </a:lnTo>
                <a:close/>
              </a:path>
            </a:pathLst>
          </a:custGeom>
          <a:blipFill>
            <a:blip r:embed="rId4">
              <a:extLst>
                <a:ext uri="{96DAC541-7B7A-43D3-8B79-37D633B846F1}">
                  <asvg:svgBlip xmlns:asvg="http://schemas.microsoft.com/office/drawing/2016/SVG/main" r:embed="rId5"/>
                </a:ext>
              </a:extLst>
            </a:blip>
            <a:stretch>
              <a:fillRect t="-80318" b="-95070"/>
            </a:stretch>
          </a:blipFill>
        </p:spPr>
      </p:sp>
      <p:sp>
        <p:nvSpPr>
          <p:cNvPr id="6" name="Freeform 6"/>
          <p:cNvSpPr/>
          <p:nvPr/>
        </p:nvSpPr>
        <p:spPr>
          <a:xfrm>
            <a:off x="16293027" y="374679"/>
            <a:ext cx="654021" cy="654021"/>
          </a:xfrm>
          <a:custGeom>
            <a:avLst/>
            <a:gdLst/>
            <a:ahLst/>
            <a:cxnLst/>
            <a:rect l="l" t="t" r="r" b="b"/>
            <a:pathLst>
              <a:path w="654021" h="654021">
                <a:moveTo>
                  <a:pt x="0" y="0"/>
                </a:moveTo>
                <a:lnTo>
                  <a:pt x="654021" y="0"/>
                </a:lnTo>
                <a:lnTo>
                  <a:pt x="654021" y="654021"/>
                </a:lnTo>
                <a:lnTo>
                  <a:pt x="0" y="6540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351886" y="374679"/>
            <a:ext cx="654021" cy="654021"/>
          </a:xfrm>
          <a:custGeom>
            <a:avLst/>
            <a:gdLst/>
            <a:ahLst/>
            <a:cxnLst/>
            <a:rect l="l" t="t" r="r" b="b"/>
            <a:pathLst>
              <a:path w="654021" h="654021">
                <a:moveTo>
                  <a:pt x="0" y="0"/>
                </a:moveTo>
                <a:lnTo>
                  <a:pt x="654022" y="0"/>
                </a:lnTo>
                <a:lnTo>
                  <a:pt x="654022" y="654021"/>
                </a:lnTo>
                <a:lnTo>
                  <a:pt x="0" y="6540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6109834" y="1019175"/>
            <a:ext cx="6068331" cy="1325880"/>
          </a:xfrm>
          <a:prstGeom prst="rect">
            <a:avLst/>
          </a:prstGeom>
        </p:spPr>
        <p:txBody>
          <a:bodyPr lIns="0" tIns="0" rIns="0" bIns="0" rtlCol="0" anchor="t">
            <a:spAutoFit/>
          </a:bodyPr>
          <a:lstStyle/>
          <a:p>
            <a:pPr algn="ctr">
              <a:lnSpc>
                <a:spcPts val="5084"/>
              </a:lnSpc>
            </a:pPr>
            <a:r>
              <a:rPr lang="en-US" sz="4500" spc="-135">
                <a:solidFill>
                  <a:srgbClr val="000000"/>
                </a:solidFill>
                <a:latin typeface="Poppins Bold"/>
              </a:rPr>
              <a:t>Strategies for Conflict Resolution</a:t>
            </a:r>
          </a:p>
        </p:txBody>
      </p:sp>
      <p:sp>
        <p:nvSpPr>
          <p:cNvPr id="9" name="Freeform 9"/>
          <p:cNvSpPr/>
          <p:nvPr/>
        </p:nvSpPr>
        <p:spPr>
          <a:xfrm>
            <a:off x="3172209" y="3458513"/>
            <a:ext cx="1994733" cy="1994733"/>
          </a:xfrm>
          <a:custGeom>
            <a:avLst/>
            <a:gdLst/>
            <a:ahLst/>
            <a:cxnLst/>
            <a:rect l="l" t="t" r="r" b="b"/>
            <a:pathLst>
              <a:path w="1994733" h="1994733">
                <a:moveTo>
                  <a:pt x="0" y="0"/>
                </a:moveTo>
                <a:lnTo>
                  <a:pt x="1994733" y="0"/>
                </a:lnTo>
                <a:lnTo>
                  <a:pt x="1994733" y="1994733"/>
                </a:lnTo>
                <a:lnTo>
                  <a:pt x="0" y="19947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3300067" y="3577344"/>
            <a:ext cx="1757071" cy="1757071"/>
          </a:xfrm>
          <a:custGeom>
            <a:avLst/>
            <a:gdLst/>
            <a:ahLst/>
            <a:cxnLst/>
            <a:rect l="l" t="t" r="r" b="b"/>
            <a:pathLst>
              <a:path w="1757071" h="1757071">
                <a:moveTo>
                  <a:pt x="0" y="0"/>
                </a:moveTo>
                <a:lnTo>
                  <a:pt x="1757071" y="0"/>
                </a:lnTo>
                <a:lnTo>
                  <a:pt x="1757071" y="1757071"/>
                </a:lnTo>
                <a:lnTo>
                  <a:pt x="0" y="17570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9805634" y="3458513"/>
            <a:ext cx="1994733" cy="1994733"/>
          </a:xfrm>
          <a:custGeom>
            <a:avLst/>
            <a:gdLst/>
            <a:ahLst/>
            <a:cxnLst/>
            <a:rect l="l" t="t" r="r" b="b"/>
            <a:pathLst>
              <a:path w="1994733" h="1994733">
                <a:moveTo>
                  <a:pt x="0" y="0"/>
                </a:moveTo>
                <a:lnTo>
                  <a:pt x="1994733" y="0"/>
                </a:lnTo>
                <a:lnTo>
                  <a:pt x="1994733" y="1994733"/>
                </a:lnTo>
                <a:lnTo>
                  <a:pt x="0" y="19947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9933493" y="3577344"/>
            <a:ext cx="1757071" cy="1757071"/>
          </a:xfrm>
          <a:custGeom>
            <a:avLst/>
            <a:gdLst/>
            <a:ahLst/>
            <a:cxnLst/>
            <a:rect l="l" t="t" r="r" b="b"/>
            <a:pathLst>
              <a:path w="1757071" h="1757071">
                <a:moveTo>
                  <a:pt x="0" y="0"/>
                </a:moveTo>
                <a:lnTo>
                  <a:pt x="1757071" y="0"/>
                </a:lnTo>
                <a:lnTo>
                  <a:pt x="1757071" y="1757071"/>
                </a:lnTo>
                <a:lnTo>
                  <a:pt x="0" y="17570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6488922" y="3458513"/>
            <a:ext cx="1994733" cy="1994733"/>
          </a:xfrm>
          <a:custGeom>
            <a:avLst/>
            <a:gdLst/>
            <a:ahLst/>
            <a:cxnLst/>
            <a:rect l="l" t="t" r="r" b="b"/>
            <a:pathLst>
              <a:path w="1994733" h="1994733">
                <a:moveTo>
                  <a:pt x="0" y="0"/>
                </a:moveTo>
                <a:lnTo>
                  <a:pt x="1994732" y="0"/>
                </a:lnTo>
                <a:lnTo>
                  <a:pt x="1994732" y="1994733"/>
                </a:lnTo>
                <a:lnTo>
                  <a:pt x="0" y="19947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a:off x="6616780" y="3577344"/>
            <a:ext cx="1757071" cy="1757071"/>
          </a:xfrm>
          <a:custGeom>
            <a:avLst/>
            <a:gdLst/>
            <a:ahLst/>
            <a:cxnLst/>
            <a:rect l="l" t="t" r="r" b="b"/>
            <a:pathLst>
              <a:path w="1757071" h="1757071">
                <a:moveTo>
                  <a:pt x="0" y="0"/>
                </a:moveTo>
                <a:lnTo>
                  <a:pt x="1757071" y="0"/>
                </a:lnTo>
                <a:lnTo>
                  <a:pt x="1757071" y="1757071"/>
                </a:lnTo>
                <a:lnTo>
                  <a:pt x="0" y="17570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13122347" y="3458513"/>
            <a:ext cx="1994733" cy="1994733"/>
          </a:xfrm>
          <a:custGeom>
            <a:avLst/>
            <a:gdLst/>
            <a:ahLst/>
            <a:cxnLst/>
            <a:rect l="l" t="t" r="r" b="b"/>
            <a:pathLst>
              <a:path w="1994733" h="1994733">
                <a:moveTo>
                  <a:pt x="0" y="0"/>
                </a:moveTo>
                <a:lnTo>
                  <a:pt x="1994733" y="0"/>
                </a:lnTo>
                <a:lnTo>
                  <a:pt x="1994733" y="1994733"/>
                </a:lnTo>
                <a:lnTo>
                  <a:pt x="0" y="19947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a:off x="13250206" y="3577344"/>
            <a:ext cx="1757071" cy="1757071"/>
          </a:xfrm>
          <a:custGeom>
            <a:avLst/>
            <a:gdLst/>
            <a:ahLst/>
            <a:cxnLst/>
            <a:rect l="l" t="t" r="r" b="b"/>
            <a:pathLst>
              <a:path w="1757071" h="1757071">
                <a:moveTo>
                  <a:pt x="0" y="0"/>
                </a:moveTo>
                <a:lnTo>
                  <a:pt x="1757071" y="0"/>
                </a:lnTo>
                <a:lnTo>
                  <a:pt x="1757071" y="1757071"/>
                </a:lnTo>
                <a:lnTo>
                  <a:pt x="0" y="17570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3606147" y="4000777"/>
            <a:ext cx="1144912" cy="910205"/>
          </a:xfrm>
          <a:custGeom>
            <a:avLst/>
            <a:gdLst/>
            <a:ahLst/>
            <a:cxnLst/>
            <a:rect l="l" t="t" r="r" b="b"/>
            <a:pathLst>
              <a:path w="1144912" h="910205">
                <a:moveTo>
                  <a:pt x="0" y="0"/>
                </a:moveTo>
                <a:lnTo>
                  <a:pt x="1144912" y="0"/>
                </a:lnTo>
                <a:lnTo>
                  <a:pt x="1144912" y="910205"/>
                </a:lnTo>
                <a:lnTo>
                  <a:pt x="0" y="9102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6990549" y="3951113"/>
            <a:ext cx="1009534" cy="1009534"/>
          </a:xfrm>
          <a:custGeom>
            <a:avLst/>
            <a:gdLst/>
            <a:ahLst/>
            <a:cxnLst/>
            <a:rect l="l" t="t" r="r" b="b"/>
            <a:pathLst>
              <a:path w="1009534" h="1009534">
                <a:moveTo>
                  <a:pt x="0" y="0"/>
                </a:moveTo>
                <a:lnTo>
                  <a:pt x="1009534" y="0"/>
                </a:lnTo>
                <a:lnTo>
                  <a:pt x="1009534" y="1009534"/>
                </a:lnTo>
                <a:lnTo>
                  <a:pt x="0" y="10095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Freeform 19"/>
          <p:cNvSpPr/>
          <p:nvPr/>
        </p:nvSpPr>
        <p:spPr>
          <a:xfrm>
            <a:off x="10400531" y="4000777"/>
            <a:ext cx="915930" cy="910205"/>
          </a:xfrm>
          <a:custGeom>
            <a:avLst/>
            <a:gdLst/>
            <a:ahLst/>
            <a:cxnLst/>
            <a:rect l="l" t="t" r="r" b="b"/>
            <a:pathLst>
              <a:path w="915930" h="910205">
                <a:moveTo>
                  <a:pt x="0" y="0"/>
                </a:moveTo>
                <a:lnTo>
                  <a:pt x="915930" y="0"/>
                </a:lnTo>
                <a:lnTo>
                  <a:pt x="915930" y="910205"/>
                </a:lnTo>
                <a:lnTo>
                  <a:pt x="0" y="9102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Freeform 20"/>
          <p:cNvSpPr/>
          <p:nvPr/>
        </p:nvSpPr>
        <p:spPr>
          <a:xfrm>
            <a:off x="13714892" y="3879854"/>
            <a:ext cx="856838" cy="1152051"/>
          </a:xfrm>
          <a:custGeom>
            <a:avLst/>
            <a:gdLst/>
            <a:ahLst/>
            <a:cxnLst/>
            <a:rect l="l" t="t" r="r" b="b"/>
            <a:pathLst>
              <a:path w="856838" h="1152051">
                <a:moveTo>
                  <a:pt x="0" y="0"/>
                </a:moveTo>
                <a:lnTo>
                  <a:pt x="856838" y="0"/>
                </a:lnTo>
                <a:lnTo>
                  <a:pt x="856838" y="1152051"/>
                </a:lnTo>
                <a:lnTo>
                  <a:pt x="0" y="115205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1" name="TextBox 21"/>
          <p:cNvSpPr txBox="1"/>
          <p:nvPr/>
        </p:nvSpPr>
        <p:spPr>
          <a:xfrm>
            <a:off x="2797198" y="5764272"/>
            <a:ext cx="2744755" cy="694542"/>
          </a:xfrm>
          <a:prstGeom prst="rect">
            <a:avLst/>
          </a:prstGeom>
        </p:spPr>
        <p:txBody>
          <a:bodyPr lIns="0" tIns="0" rIns="0" bIns="0" rtlCol="0" anchor="t">
            <a:spAutoFit/>
          </a:bodyPr>
          <a:lstStyle/>
          <a:p>
            <a:pPr algn="ctr">
              <a:lnSpc>
                <a:spcPts val="2622"/>
              </a:lnSpc>
            </a:pPr>
            <a:r>
              <a:rPr lang="en-US" sz="2280">
                <a:solidFill>
                  <a:srgbClr val="000000"/>
                </a:solidFill>
                <a:latin typeface="Poppins Bold"/>
              </a:rPr>
              <a:t>Communication Skills</a:t>
            </a:r>
          </a:p>
        </p:txBody>
      </p:sp>
      <p:sp>
        <p:nvSpPr>
          <p:cNvPr id="22" name="TextBox 22"/>
          <p:cNvSpPr txBox="1"/>
          <p:nvPr/>
        </p:nvSpPr>
        <p:spPr>
          <a:xfrm>
            <a:off x="6000547" y="5764272"/>
            <a:ext cx="2963748" cy="364035"/>
          </a:xfrm>
          <a:prstGeom prst="rect">
            <a:avLst/>
          </a:prstGeom>
        </p:spPr>
        <p:txBody>
          <a:bodyPr lIns="0" tIns="0" rIns="0" bIns="0" rtlCol="0" anchor="t">
            <a:spAutoFit/>
          </a:bodyPr>
          <a:lstStyle/>
          <a:p>
            <a:pPr algn="ctr">
              <a:lnSpc>
                <a:spcPts val="2622"/>
              </a:lnSpc>
            </a:pPr>
            <a:r>
              <a:rPr lang="en-US" sz="2280">
                <a:solidFill>
                  <a:srgbClr val="000000"/>
                </a:solidFill>
                <a:latin typeface="Poppins Bold"/>
              </a:rPr>
              <a:t>Mediation</a:t>
            </a:r>
          </a:p>
        </p:txBody>
      </p:sp>
      <p:sp>
        <p:nvSpPr>
          <p:cNvPr id="23" name="TextBox 23"/>
          <p:cNvSpPr txBox="1"/>
          <p:nvPr/>
        </p:nvSpPr>
        <p:spPr>
          <a:xfrm>
            <a:off x="2687701" y="6640225"/>
            <a:ext cx="2963748" cy="2036826"/>
          </a:xfrm>
          <a:prstGeom prst="rect">
            <a:avLst/>
          </a:prstGeom>
        </p:spPr>
        <p:txBody>
          <a:bodyPr lIns="0" tIns="0" rIns="0" bIns="0" rtlCol="0" anchor="t">
            <a:spAutoFit/>
          </a:bodyPr>
          <a:lstStyle/>
          <a:p>
            <a:pPr marL="595884" lvl="1" indent="-297942">
              <a:lnSpc>
                <a:spcPts val="3173"/>
              </a:lnSpc>
              <a:buFont typeface="Arial"/>
              <a:buChar char="•"/>
            </a:pPr>
            <a:r>
              <a:rPr lang="en-US" sz="2760">
                <a:solidFill>
                  <a:srgbClr val="000000"/>
                </a:solidFill>
                <a:latin typeface="Poppins"/>
              </a:rPr>
              <a:t>Active Listening</a:t>
            </a:r>
          </a:p>
          <a:p>
            <a:pPr marL="595884" lvl="1" indent="-297942">
              <a:lnSpc>
                <a:spcPts val="3173"/>
              </a:lnSpc>
              <a:buFont typeface="Arial"/>
              <a:buChar char="•"/>
            </a:pPr>
            <a:r>
              <a:rPr lang="en-US" sz="2760">
                <a:solidFill>
                  <a:srgbClr val="000000"/>
                </a:solidFill>
                <a:latin typeface="Poppins"/>
              </a:rPr>
              <a:t>Effective Expression of Ideas</a:t>
            </a:r>
          </a:p>
        </p:txBody>
      </p:sp>
      <p:sp>
        <p:nvSpPr>
          <p:cNvPr id="24" name="TextBox 24"/>
          <p:cNvSpPr txBox="1"/>
          <p:nvPr/>
        </p:nvSpPr>
        <p:spPr>
          <a:xfrm>
            <a:off x="6000547" y="6640225"/>
            <a:ext cx="2963748" cy="2036992"/>
          </a:xfrm>
          <a:prstGeom prst="rect">
            <a:avLst/>
          </a:prstGeom>
        </p:spPr>
        <p:txBody>
          <a:bodyPr lIns="0" tIns="0" rIns="0" bIns="0" rtlCol="0" anchor="t">
            <a:spAutoFit/>
          </a:bodyPr>
          <a:lstStyle/>
          <a:p>
            <a:pPr marL="601540" lvl="1" indent="-300770">
              <a:lnSpc>
                <a:spcPts val="3204"/>
              </a:lnSpc>
              <a:buFont typeface="Arial"/>
              <a:buChar char="•"/>
            </a:pPr>
            <a:r>
              <a:rPr lang="en-US" sz="2786">
                <a:solidFill>
                  <a:srgbClr val="000000"/>
                </a:solidFill>
                <a:latin typeface="Poppins"/>
              </a:rPr>
              <a:t>Neutral Third Party </a:t>
            </a:r>
          </a:p>
          <a:p>
            <a:pPr marL="601540" lvl="1" indent="-300770">
              <a:lnSpc>
                <a:spcPts val="3204"/>
              </a:lnSpc>
              <a:buFont typeface="Arial"/>
              <a:buChar char="•"/>
            </a:pPr>
            <a:r>
              <a:rPr lang="en-US" sz="2786">
                <a:solidFill>
                  <a:srgbClr val="000000"/>
                </a:solidFill>
                <a:latin typeface="Poppins"/>
              </a:rPr>
              <a:t>Open Facilitated Dialogue </a:t>
            </a:r>
          </a:p>
        </p:txBody>
      </p:sp>
      <p:sp>
        <p:nvSpPr>
          <p:cNvPr id="25" name="TextBox 25"/>
          <p:cNvSpPr txBox="1"/>
          <p:nvPr/>
        </p:nvSpPr>
        <p:spPr>
          <a:xfrm>
            <a:off x="9428046" y="5764272"/>
            <a:ext cx="2744755" cy="364035"/>
          </a:xfrm>
          <a:prstGeom prst="rect">
            <a:avLst/>
          </a:prstGeom>
        </p:spPr>
        <p:txBody>
          <a:bodyPr lIns="0" tIns="0" rIns="0" bIns="0" rtlCol="0" anchor="t">
            <a:spAutoFit/>
          </a:bodyPr>
          <a:lstStyle/>
          <a:p>
            <a:pPr algn="ctr">
              <a:lnSpc>
                <a:spcPts val="2622"/>
              </a:lnSpc>
            </a:pPr>
            <a:r>
              <a:rPr lang="en-US" sz="2280">
                <a:solidFill>
                  <a:srgbClr val="000000"/>
                </a:solidFill>
                <a:latin typeface="Poppins Bold"/>
              </a:rPr>
              <a:t>Negotiation</a:t>
            </a:r>
          </a:p>
        </p:txBody>
      </p:sp>
      <p:sp>
        <p:nvSpPr>
          <p:cNvPr id="26" name="TextBox 26"/>
          <p:cNvSpPr txBox="1"/>
          <p:nvPr/>
        </p:nvSpPr>
        <p:spPr>
          <a:xfrm>
            <a:off x="9318549" y="6640225"/>
            <a:ext cx="2963748" cy="2036826"/>
          </a:xfrm>
          <a:prstGeom prst="rect">
            <a:avLst/>
          </a:prstGeom>
        </p:spPr>
        <p:txBody>
          <a:bodyPr lIns="0" tIns="0" rIns="0" bIns="0" rtlCol="0" anchor="t">
            <a:spAutoFit/>
          </a:bodyPr>
          <a:lstStyle/>
          <a:p>
            <a:pPr marL="595884" lvl="1" indent="-297942">
              <a:lnSpc>
                <a:spcPts val="3173"/>
              </a:lnSpc>
              <a:buFont typeface="Arial"/>
              <a:buChar char="•"/>
            </a:pPr>
            <a:r>
              <a:rPr lang="en-US" sz="2760">
                <a:solidFill>
                  <a:srgbClr val="000000"/>
                </a:solidFill>
                <a:latin typeface="Poppins"/>
              </a:rPr>
              <a:t>Finding a Common Ground </a:t>
            </a:r>
          </a:p>
          <a:p>
            <a:pPr marL="595884" lvl="1" indent="-297942">
              <a:lnSpc>
                <a:spcPts val="3173"/>
              </a:lnSpc>
              <a:buFont typeface="Arial"/>
              <a:buChar char="•"/>
            </a:pPr>
            <a:r>
              <a:rPr lang="en-US" sz="2760">
                <a:solidFill>
                  <a:srgbClr val="000000"/>
                </a:solidFill>
                <a:latin typeface="Poppins"/>
              </a:rPr>
              <a:t>Win-Win Solutions </a:t>
            </a:r>
          </a:p>
        </p:txBody>
      </p:sp>
      <p:sp>
        <p:nvSpPr>
          <p:cNvPr id="27" name="TextBox 27"/>
          <p:cNvSpPr txBox="1"/>
          <p:nvPr/>
        </p:nvSpPr>
        <p:spPr>
          <a:xfrm>
            <a:off x="12748354" y="5764272"/>
            <a:ext cx="2723682" cy="1025048"/>
          </a:xfrm>
          <a:prstGeom prst="rect">
            <a:avLst/>
          </a:prstGeom>
        </p:spPr>
        <p:txBody>
          <a:bodyPr lIns="0" tIns="0" rIns="0" bIns="0" rtlCol="0" anchor="t">
            <a:spAutoFit/>
          </a:bodyPr>
          <a:lstStyle/>
          <a:p>
            <a:pPr algn="ctr">
              <a:lnSpc>
                <a:spcPts val="2622"/>
              </a:lnSpc>
            </a:pPr>
            <a:r>
              <a:rPr lang="en-US" sz="2280">
                <a:solidFill>
                  <a:srgbClr val="000000"/>
                </a:solidFill>
                <a:latin typeface="Poppins Bold"/>
              </a:rPr>
              <a:t>Conflict Management Training</a:t>
            </a:r>
          </a:p>
        </p:txBody>
      </p:sp>
      <p:sp>
        <p:nvSpPr>
          <p:cNvPr id="28" name="TextBox 28"/>
          <p:cNvSpPr txBox="1"/>
          <p:nvPr/>
        </p:nvSpPr>
        <p:spPr>
          <a:xfrm>
            <a:off x="12637840" y="6770269"/>
            <a:ext cx="2963748" cy="1636776"/>
          </a:xfrm>
          <a:prstGeom prst="rect">
            <a:avLst/>
          </a:prstGeom>
        </p:spPr>
        <p:txBody>
          <a:bodyPr lIns="0" tIns="0" rIns="0" bIns="0" rtlCol="0" anchor="t">
            <a:spAutoFit/>
          </a:bodyPr>
          <a:lstStyle/>
          <a:p>
            <a:pPr marL="595884" lvl="1" indent="-297942" algn="just">
              <a:lnSpc>
                <a:spcPts val="3173"/>
              </a:lnSpc>
              <a:buFont typeface="Arial"/>
              <a:buChar char="•"/>
            </a:pPr>
            <a:r>
              <a:rPr lang="en-US" sz="2760">
                <a:solidFill>
                  <a:srgbClr val="000000"/>
                </a:solidFill>
                <a:latin typeface="Poppins"/>
              </a:rPr>
              <a:t>Employee Wokshops </a:t>
            </a:r>
          </a:p>
          <a:p>
            <a:pPr marL="595884" lvl="1" indent="-297942">
              <a:lnSpc>
                <a:spcPts val="3173"/>
              </a:lnSpc>
              <a:buFont typeface="Arial"/>
              <a:buChar char="•"/>
            </a:pPr>
            <a:r>
              <a:rPr lang="en-US" sz="2760">
                <a:solidFill>
                  <a:srgbClr val="000000"/>
                </a:solidFill>
                <a:latin typeface="Poppins"/>
              </a:rPr>
              <a:t>Skill Building Programs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816745">
            <a:off x="16201008" y="-69536"/>
            <a:ext cx="4802674" cy="1510659"/>
          </a:xfrm>
          <a:custGeom>
            <a:avLst/>
            <a:gdLst/>
            <a:ahLst/>
            <a:cxnLst/>
            <a:rect l="l" t="t" r="r" b="b"/>
            <a:pathLst>
              <a:path w="4802674" h="1510659">
                <a:moveTo>
                  <a:pt x="0" y="0"/>
                </a:moveTo>
                <a:lnTo>
                  <a:pt x="4802675" y="0"/>
                </a:lnTo>
                <a:lnTo>
                  <a:pt x="4802675" y="1510660"/>
                </a:lnTo>
                <a:lnTo>
                  <a:pt x="0" y="15106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906905" flipH="1">
            <a:off x="-2486805" y="-270124"/>
            <a:ext cx="4802674" cy="1510659"/>
          </a:xfrm>
          <a:custGeom>
            <a:avLst/>
            <a:gdLst/>
            <a:ahLst/>
            <a:cxnLst/>
            <a:rect l="l" t="t" r="r" b="b"/>
            <a:pathLst>
              <a:path w="4802674" h="1510659">
                <a:moveTo>
                  <a:pt x="4802675" y="0"/>
                </a:moveTo>
                <a:lnTo>
                  <a:pt x="0" y="0"/>
                </a:lnTo>
                <a:lnTo>
                  <a:pt x="0" y="1510659"/>
                </a:lnTo>
                <a:lnTo>
                  <a:pt x="4802675" y="1510659"/>
                </a:lnTo>
                <a:lnTo>
                  <a:pt x="4802675"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816745">
            <a:off x="15173184" y="788078"/>
            <a:ext cx="4213366" cy="481243"/>
          </a:xfrm>
          <a:custGeom>
            <a:avLst/>
            <a:gdLst/>
            <a:ahLst/>
            <a:cxnLst/>
            <a:rect l="l" t="t" r="r" b="b"/>
            <a:pathLst>
              <a:path w="4213366" h="481243">
                <a:moveTo>
                  <a:pt x="0" y="0"/>
                </a:moveTo>
                <a:lnTo>
                  <a:pt x="4213365" y="0"/>
                </a:lnTo>
                <a:lnTo>
                  <a:pt x="4213365" y="481244"/>
                </a:lnTo>
                <a:lnTo>
                  <a:pt x="0" y="481244"/>
                </a:lnTo>
                <a:lnTo>
                  <a:pt x="0" y="0"/>
                </a:lnTo>
                <a:close/>
              </a:path>
            </a:pathLst>
          </a:custGeom>
          <a:blipFill>
            <a:blip r:embed="rId4">
              <a:extLst>
                <a:ext uri="{96DAC541-7B7A-43D3-8B79-37D633B846F1}">
                  <asvg:svgBlip xmlns:asvg="http://schemas.microsoft.com/office/drawing/2016/SVG/main" r:embed="rId5"/>
                </a:ext>
              </a:extLst>
            </a:blip>
            <a:stretch>
              <a:fillRect t="-80318" b="-95070"/>
            </a:stretch>
          </a:blipFill>
        </p:spPr>
      </p:sp>
      <p:sp>
        <p:nvSpPr>
          <p:cNvPr id="5" name="Freeform 5"/>
          <p:cNvSpPr/>
          <p:nvPr/>
        </p:nvSpPr>
        <p:spPr>
          <a:xfrm rot="-2942733" flipH="1">
            <a:off x="-1058091" y="742968"/>
            <a:ext cx="4213366" cy="481243"/>
          </a:xfrm>
          <a:custGeom>
            <a:avLst/>
            <a:gdLst/>
            <a:ahLst/>
            <a:cxnLst/>
            <a:rect l="l" t="t" r="r" b="b"/>
            <a:pathLst>
              <a:path w="4213366" h="481243">
                <a:moveTo>
                  <a:pt x="4213365" y="0"/>
                </a:moveTo>
                <a:lnTo>
                  <a:pt x="0" y="0"/>
                </a:lnTo>
                <a:lnTo>
                  <a:pt x="0" y="481244"/>
                </a:lnTo>
                <a:lnTo>
                  <a:pt x="4213365" y="481244"/>
                </a:lnTo>
                <a:lnTo>
                  <a:pt x="4213365" y="0"/>
                </a:lnTo>
                <a:close/>
              </a:path>
            </a:pathLst>
          </a:custGeom>
          <a:blipFill>
            <a:blip r:embed="rId4">
              <a:extLst>
                <a:ext uri="{96DAC541-7B7A-43D3-8B79-37D633B846F1}">
                  <asvg:svgBlip xmlns:asvg="http://schemas.microsoft.com/office/drawing/2016/SVG/main" r:embed="rId5"/>
                </a:ext>
              </a:extLst>
            </a:blip>
            <a:stretch>
              <a:fillRect t="-80318" b="-95070"/>
            </a:stretch>
          </a:blipFill>
        </p:spPr>
      </p:sp>
      <p:sp>
        <p:nvSpPr>
          <p:cNvPr id="6" name="Freeform 6"/>
          <p:cNvSpPr/>
          <p:nvPr/>
        </p:nvSpPr>
        <p:spPr>
          <a:xfrm>
            <a:off x="16293027" y="374679"/>
            <a:ext cx="654021" cy="654021"/>
          </a:xfrm>
          <a:custGeom>
            <a:avLst/>
            <a:gdLst/>
            <a:ahLst/>
            <a:cxnLst/>
            <a:rect l="l" t="t" r="r" b="b"/>
            <a:pathLst>
              <a:path w="654021" h="654021">
                <a:moveTo>
                  <a:pt x="0" y="0"/>
                </a:moveTo>
                <a:lnTo>
                  <a:pt x="654021" y="0"/>
                </a:lnTo>
                <a:lnTo>
                  <a:pt x="654021" y="654021"/>
                </a:lnTo>
                <a:lnTo>
                  <a:pt x="0" y="6540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351886" y="374679"/>
            <a:ext cx="654021" cy="654021"/>
          </a:xfrm>
          <a:custGeom>
            <a:avLst/>
            <a:gdLst/>
            <a:ahLst/>
            <a:cxnLst/>
            <a:rect l="l" t="t" r="r" b="b"/>
            <a:pathLst>
              <a:path w="654021" h="654021">
                <a:moveTo>
                  <a:pt x="0" y="0"/>
                </a:moveTo>
                <a:lnTo>
                  <a:pt x="654022" y="0"/>
                </a:lnTo>
                <a:lnTo>
                  <a:pt x="654022" y="654021"/>
                </a:lnTo>
                <a:lnTo>
                  <a:pt x="0" y="6540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5459921" y="2469995"/>
            <a:ext cx="7357149" cy="6685809"/>
          </a:xfrm>
          <a:custGeom>
            <a:avLst/>
            <a:gdLst/>
            <a:ahLst/>
            <a:cxnLst/>
            <a:rect l="l" t="t" r="r" b="b"/>
            <a:pathLst>
              <a:path w="7357149" h="6685809">
                <a:moveTo>
                  <a:pt x="0" y="0"/>
                </a:moveTo>
                <a:lnTo>
                  <a:pt x="7357149" y="0"/>
                </a:lnTo>
                <a:lnTo>
                  <a:pt x="7357149" y="6685809"/>
                </a:lnTo>
                <a:lnTo>
                  <a:pt x="0" y="6685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7034800" y="2668762"/>
            <a:ext cx="1223284" cy="1223284"/>
          </a:xfrm>
          <a:custGeom>
            <a:avLst/>
            <a:gdLst/>
            <a:ahLst/>
            <a:cxnLst/>
            <a:rect l="l" t="t" r="r" b="b"/>
            <a:pathLst>
              <a:path w="1223284" h="1223284">
                <a:moveTo>
                  <a:pt x="0" y="0"/>
                </a:moveTo>
                <a:lnTo>
                  <a:pt x="1223284" y="0"/>
                </a:lnTo>
                <a:lnTo>
                  <a:pt x="1223284" y="1223284"/>
                </a:lnTo>
                <a:lnTo>
                  <a:pt x="0" y="12232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7034800" y="7717261"/>
            <a:ext cx="1223284" cy="1223284"/>
          </a:xfrm>
          <a:custGeom>
            <a:avLst/>
            <a:gdLst/>
            <a:ahLst/>
            <a:cxnLst/>
            <a:rect l="l" t="t" r="r" b="b"/>
            <a:pathLst>
              <a:path w="1223284" h="1223284">
                <a:moveTo>
                  <a:pt x="0" y="0"/>
                </a:moveTo>
                <a:lnTo>
                  <a:pt x="1223284" y="0"/>
                </a:lnTo>
                <a:lnTo>
                  <a:pt x="1223284" y="1223284"/>
                </a:lnTo>
                <a:lnTo>
                  <a:pt x="0" y="12232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9962071" y="2668762"/>
            <a:ext cx="1223284" cy="1223284"/>
          </a:xfrm>
          <a:custGeom>
            <a:avLst/>
            <a:gdLst/>
            <a:ahLst/>
            <a:cxnLst/>
            <a:rect l="l" t="t" r="r" b="b"/>
            <a:pathLst>
              <a:path w="1223284" h="1223284">
                <a:moveTo>
                  <a:pt x="0" y="0"/>
                </a:moveTo>
                <a:lnTo>
                  <a:pt x="1223285" y="0"/>
                </a:lnTo>
                <a:lnTo>
                  <a:pt x="1223285" y="1223284"/>
                </a:lnTo>
                <a:lnTo>
                  <a:pt x="0" y="12232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9962071" y="7717261"/>
            <a:ext cx="1223284" cy="1223284"/>
          </a:xfrm>
          <a:custGeom>
            <a:avLst/>
            <a:gdLst/>
            <a:ahLst/>
            <a:cxnLst/>
            <a:rect l="l" t="t" r="r" b="b"/>
            <a:pathLst>
              <a:path w="1223284" h="1223284">
                <a:moveTo>
                  <a:pt x="0" y="0"/>
                </a:moveTo>
                <a:lnTo>
                  <a:pt x="1223285" y="0"/>
                </a:lnTo>
                <a:lnTo>
                  <a:pt x="1223285" y="1223284"/>
                </a:lnTo>
                <a:lnTo>
                  <a:pt x="0" y="12232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11414754" y="5191465"/>
            <a:ext cx="1223284" cy="1223284"/>
          </a:xfrm>
          <a:custGeom>
            <a:avLst/>
            <a:gdLst/>
            <a:ahLst/>
            <a:cxnLst/>
            <a:rect l="l" t="t" r="r" b="b"/>
            <a:pathLst>
              <a:path w="1223284" h="1223284">
                <a:moveTo>
                  <a:pt x="0" y="0"/>
                </a:moveTo>
                <a:lnTo>
                  <a:pt x="1223284" y="0"/>
                </a:lnTo>
                <a:lnTo>
                  <a:pt x="1223284" y="1223284"/>
                </a:lnTo>
                <a:lnTo>
                  <a:pt x="0" y="12232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5576744" y="5191465"/>
            <a:ext cx="1223284" cy="1223284"/>
          </a:xfrm>
          <a:custGeom>
            <a:avLst/>
            <a:gdLst/>
            <a:ahLst/>
            <a:cxnLst/>
            <a:rect l="l" t="t" r="r" b="b"/>
            <a:pathLst>
              <a:path w="1223284" h="1223284">
                <a:moveTo>
                  <a:pt x="0" y="0"/>
                </a:moveTo>
                <a:lnTo>
                  <a:pt x="1223284" y="0"/>
                </a:lnTo>
                <a:lnTo>
                  <a:pt x="1223284" y="1223284"/>
                </a:lnTo>
                <a:lnTo>
                  <a:pt x="0" y="12232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8020992" y="4716708"/>
            <a:ext cx="2172798" cy="2172798"/>
          </a:xfrm>
          <a:custGeom>
            <a:avLst/>
            <a:gdLst/>
            <a:ahLst/>
            <a:cxnLst/>
            <a:rect l="l" t="t" r="r" b="b"/>
            <a:pathLst>
              <a:path w="2172798" h="2172798">
                <a:moveTo>
                  <a:pt x="0" y="0"/>
                </a:moveTo>
                <a:lnTo>
                  <a:pt x="2172798" y="0"/>
                </a:lnTo>
                <a:lnTo>
                  <a:pt x="2172798" y="2172798"/>
                </a:lnTo>
                <a:lnTo>
                  <a:pt x="0" y="21727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a:off x="8160264" y="4846147"/>
            <a:ext cx="1913920" cy="1913920"/>
          </a:xfrm>
          <a:custGeom>
            <a:avLst/>
            <a:gdLst/>
            <a:ahLst/>
            <a:cxnLst/>
            <a:rect l="l" t="t" r="r" b="b"/>
            <a:pathLst>
              <a:path w="1913920" h="1913920">
                <a:moveTo>
                  <a:pt x="0" y="0"/>
                </a:moveTo>
                <a:lnTo>
                  <a:pt x="1913921" y="0"/>
                </a:lnTo>
                <a:lnTo>
                  <a:pt x="1913921" y="1913920"/>
                </a:lnTo>
                <a:lnTo>
                  <a:pt x="0" y="19139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8387653" y="5062236"/>
            <a:ext cx="1459143" cy="1459143"/>
          </a:xfrm>
          <a:custGeom>
            <a:avLst/>
            <a:gdLst/>
            <a:ahLst/>
            <a:cxnLst/>
            <a:rect l="l" t="t" r="r" b="b"/>
            <a:pathLst>
              <a:path w="1459143" h="1459143">
                <a:moveTo>
                  <a:pt x="0" y="0"/>
                </a:moveTo>
                <a:lnTo>
                  <a:pt x="1459143" y="0"/>
                </a:lnTo>
                <a:lnTo>
                  <a:pt x="1459143" y="1459144"/>
                </a:lnTo>
                <a:lnTo>
                  <a:pt x="0" y="145914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a:off x="7153965" y="2750152"/>
            <a:ext cx="984954" cy="965254"/>
          </a:xfrm>
          <a:custGeom>
            <a:avLst/>
            <a:gdLst/>
            <a:ahLst/>
            <a:cxnLst/>
            <a:rect l="l" t="t" r="r" b="b"/>
            <a:pathLst>
              <a:path w="984954" h="965254">
                <a:moveTo>
                  <a:pt x="0" y="0"/>
                </a:moveTo>
                <a:lnTo>
                  <a:pt x="984954" y="0"/>
                </a:lnTo>
                <a:lnTo>
                  <a:pt x="984954" y="965255"/>
                </a:lnTo>
                <a:lnTo>
                  <a:pt x="0" y="965255"/>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sp>
        <p:nvSpPr>
          <p:cNvPr id="19" name="Freeform 19"/>
          <p:cNvSpPr/>
          <p:nvPr/>
        </p:nvSpPr>
        <p:spPr>
          <a:xfrm>
            <a:off x="5642626" y="5368844"/>
            <a:ext cx="1091519" cy="845927"/>
          </a:xfrm>
          <a:custGeom>
            <a:avLst/>
            <a:gdLst/>
            <a:ahLst/>
            <a:cxnLst/>
            <a:rect l="l" t="t" r="r" b="b"/>
            <a:pathLst>
              <a:path w="1091519" h="845927">
                <a:moveTo>
                  <a:pt x="0" y="0"/>
                </a:moveTo>
                <a:lnTo>
                  <a:pt x="1091519" y="0"/>
                </a:lnTo>
                <a:lnTo>
                  <a:pt x="1091519" y="845928"/>
                </a:lnTo>
                <a:lnTo>
                  <a:pt x="0" y="84592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0" name="Freeform 20"/>
          <p:cNvSpPr/>
          <p:nvPr/>
        </p:nvSpPr>
        <p:spPr>
          <a:xfrm>
            <a:off x="7181383" y="7820571"/>
            <a:ext cx="957536" cy="957536"/>
          </a:xfrm>
          <a:custGeom>
            <a:avLst/>
            <a:gdLst/>
            <a:ahLst/>
            <a:cxnLst/>
            <a:rect l="l" t="t" r="r" b="b"/>
            <a:pathLst>
              <a:path w="957536" h="957536">
                <a:moveTo>
                  <a:pt x="0" y="0"/>
                </a:moveTo>
                <a:lnTo>
                  <a:pt x="957536" y="0"/>
                </a:lnTo>
                <a:lnTo>
                  <a:pt x="957536" y="957536"/>
                </a:lnTo>
                <a:lnTo>
                  <a:pt x="0" y="95753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1" name="Freeform 21"/>
          <p:cNvSpPr/>
          <p:nvPr/>
        </p:nvSpPr>
        <p:spPr>
          <a:xfrm>
            <a:off x="10074185" y="2739715"/>
            <a:ext cx="986128" cy="986128"/>
          </a:xfrm>
          <a:custGeom>
            <a:avLst/>
            <a:gdLst/>
            <a:ahLst/>
            <a:cxnLst/>
            <a:rect l="l" t="t" r="r" b="b"/>
            <a:pathLst>
              <a:path w="986128" h="986128">
                <a:moveTo>
                  <a:pt x="0" y="0"/>
                </a:moveTo>
                <a:lnTo>
                  <a:pt x="986128" y="0"/>
                </a:lnTo>
                <a:lnTo>
                  <a:pt x="986128" y="986128"/>
                </a:lnTo>
                <a:lnTo>
                  <a:pt x="0" y="98612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2" name="Freeform 22"/>
          <p:cNvSpPr/>
          <p:nvPr/>
        </p:nvSpPr>
        <p:spPr>
          <a:xfrm>
            <a:off x="11506200" y="5356007"/>
            <a:ext cx="1207270" cy="1008070"/>
          </a:xfrm>
          <a:custGeom>
            <a:avLst/>
            <a:gdLst/>
            <a:ahLst/>
            <a:cxnLst/>
            <a:rect l="l" t="t" r="r" b="b"/>
            <a:pathLst>
              <a:path w="1207270" h="1008070">
                <a:moveTo>
                  <a:pt x="0" y="0"/>
                </a:moveTo>
                <a:lnTo>
                  <a:pt x="1207270" y="0"/>
                </a:lnTo>
                <a:lnTo>
                  <a:pt x="1207270" y="1008070"/>
                </a:lnTo>
                <a:lnTo>
                  <a:pt x="0" y="100807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3" name="Freeform 23"/>
          <p:cNvSpPr/>
          <p:nvPr/>
        </p:nvSpPr>
        <p:spPr>
          <a:xfrm>
            <a:off x="10068747" y="7804176"/>
            <a:ext cx="991566" cy="990326"/>
          </a:xfrm>
          <a:custGeom>
            <a:avLst/>
            <a:gdLst/>
            <a:ahLst/>
            <a:cxnLst/>
            <a:rect l="l" t="t" r="r" b="b"/>
            <a:pathLst>
              <a:path w="991566" h="990326">
                <a:moveTo>
                  <a:pt x="0" y="0"/>
                </a:moveTo>
                <a:lnTo>
                  <a:pt x="991566" y="0"/>
                </a:lnTo>
                <a:lnTo>
                  <a:pt x="991566" y="990326"/>
                </a:lnTo>
                <a:lnTo>
                  <a:pt x="0" y="99032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24" name="TextBox 24"/>
          <p:cNvSpPr txBox="1"/>
          <p:nvPr/>
        </p:nvSpPr>
        <p:spPr>
          <a:xfrm>
            <a:off x="4327719" y="1019175"/>
            <a:ext cx="9632563" cy="1325880"/>
          </a:xfrm>
          <a:prstGeom prst="rect">
            <a:avLst/>
          </a:prstGeom>
        </p:spPr>
        <p:txBody>
          <a:bodyPr lIns="0" tIns="0" rIns="0" bIns="0" rtlCol="0" anchor="t">
            <a:spAutoFit/>
          </a:bodyPr>
          <a:lstStyle/>
          <a:p>
            <a:pPr algn="ctr">
              <a:lnSpc>
                <a:spcPts val="5084"/>
              </a:lnSpc>
            </a:pPr>
            <a:r>
              <a:rPr lang="en-US" sz="4500" spc="-135">
                <a:solidFill>
                  <a:srgbClr val="000000"/>
                </a:solidFill>
                <a:latin typeface="Poppins Bold"/>
              </a:rPr>
              <a:t>Creating a Positive Conflict Resolution Culture </a:t>
            </a:r>
          </a:p>
        </p:txBody>
      </p:sp>
      <p:sp>
        <p:nvSpPr>
          <p:cNvPr id="25" name="TextBox 25"/>
          <p:cNvSpPr txBox="1"/>
          <p:nvPr/>
        </p:nvSpPr>
        <p:spPr>
          <a:xfrm>
            <a:off x="11680614" y="2422223"/>
            <a:ext cx="3585931" cy="736600"/>
          </a:xfrm>
          <a:prstGeom prst="rect">
            <a:avLst/>
          </a:prstGeom>
        </p:spPr>
        <p:txBody>
          <a:bodyPr lIns="0" tIns="0" rIns="0" bIns="0" rtlCol="0" anchor="t">
            <a:spAutoFit/>
          </a:bodyPr>
          <a:lstStyle/>
          <a:p>
            <a:pPr>
              <a:lnSpc>
                <a:spcPts val="2824"/>
              </a:lnSpc>
            </a:pPr>
            <a:r>
              <a:rPr lang="en-US" sz="2499" spc="-74">
                <a:solidFill>
                  <a:srgbClr val="000000"/>
                </a:solidFill>
                <a:latin typeface="Poppins Bold"/>
              </a:rPr>
              <a:t>Consistent Enforcement</a:t>
            </a:r>
          </a:p>
        </p:txBody>
      </p:sp>
      <p:sp>
        <p:nvSpPr>
          <p:cNvPr id="26" name="TextBox 26"/>
          <p:cNvSpPr txBox="1"/>
          <p:nvPr/>
        </p:nvSpPr>
        <p:spPr>
          <a:xfrm>
            <a:off x="11623506" y="7496413"/>
            <a:ext cx="5861799" cy="736600"/>
          </a:xfrm>
          <a:prstGeom prst="rect">
            <a:avLst/>
          </a:prstGeom>
        </p:spPr>
        <p:txBody>
          <a:bodyPr lIns="0" tIns="0" rIns="0" bIns="0" rtlCol="0" anchor="t">
            <a:spAutoFit/>
          </a:bodyPr>
          <a:lstStyle/>
          <a:p>
            <a:pPr>
              <a:lnSpc>
                <a:spcPts val="2824"/>
              </a:lnSpc>
            </a:pPr>
            <a:r>
              <a:rPr lang="en-US" sz="2499" spc="-74">
                <a:solidFill>
                  <a:srgbClr val="000000"/>
                </a:solidFill>
                <a:latin typeface="Poppins Bold"/>
              </a:rPr>
              <a:t>Encouraging Cross Functional Collaboration </a:t>
            </a:r>
          </a:p>
        </p:txBody>
      </p:sp>
      <p:sp>
        <p:nvSpPr>
          <p:cNvPr id="27" name="TextBox 27"/>
          <p:cNvSpPr txBox="1"/>
          <p:nvPr/>
        </p:nvSpPr>
        <p:spPr>
          <a:xfrm>
            <a:off x="2982143" y="2431642"/>
            <a:ext cx="3585931" cy="736600"/>
          </a:xfrm>
          <a:prstGeom prst="rect">
            <a:avLst/>
          </a:prstGeom>
        </p:spPr>
        <p:txBody>
          <a:bodyPr lIns="0" tIns="0" rIns="0" bIns="0" rtlCol="0" anchor="t">
            <a:spAutoFit/>
          </a:bodyPr>
          <a:lstStyle/>
          <a:p>
            <a:pPr algn="r">
              <a:lnSpc>
                <a:spcPts val="2824"/>
              </a:lnSpc>
            </a:pPr>
            <a:r>
              <a:rPr lang="en-US" sz="2499" spc="-74">
                <a:solidFill>
                  <a:srgbClr val="000000"/>
                </a:solidFill>
                <a:latin typeface="Poppins Bold"/>
              </a:rPr>
              <a:t>Setting a Positive Example </a:t>
            </a:r>
          </a:p>
        </p:txBody>
      </p:sp>
      <p:sp>
        <p:nvSpPr>
          <p:cNvPr id="28" name="TextBox 28"/>
          <p:cNvSpPr txBox="1"/>
          <p:nvPr/>
        </p:nvSpPr>
        <p:spPr>
          <a:xfrm>
            <a:off x="3005968" y="7496413"/>
            <a:ext cx="3585931" cy="736600"/>
          </a:xfrm>
          <a:prstGeom prst="rect">
            <a:avLst/>
          </a:prstGeom>
        </p:spPr>
        <p:txBody>
          <a:bodyPr lIns="0" tIns="0" rIns="0" bIns="0" rtlCol="0" anchor="t">
            <a:spAutoFit/>
          </a:bodyPr>
          <a:lstStyle/>
          <a:p>
            <a:pPr algn="r">
              <a:lnSpc>
                <a:spcPts val="2824"/>
              </a:lnSpc>
            </a:pPr>
            <a:r>
              <a:rPr lang="en-US" sz="2499" spc="-74">
                <a:solidFill>
                  <a:srgbClr val="000000"/>
                </a:solidFill>
                <a:latin typeface="Poppins Bold"/>
              </a:rPr>
              <a:t>Clearly Defined Procedures </a:t>
            </a:r>
          </a:p>
        </p:txBody>
      </p:sp>
      <p:sp>
        <p:nvSpPr>
          <p:cNvPr id="29" name="TextBox 29"/>
          <p:cNvSpPr txBox="1"/>
          <p:nvPr/>
        </p:nvSpPr>
        <p:spPr>
          <a:xfrm>
            <a:off x="11652012" y="3149298"/>
            <a:ext cx="5607288" cy="725968"/>
          </a:xfrm>
          <a:prstGeom prst="rect">
            <a:avLst/>
          </a:prstGeom>
        </p:spPr>
        <p:txBody>
          <a:bodyPr lIns="0" tIns="0" rIns="0" bIns="0" rtlCol="0" anchor="t">
            <a:spAutoFit/>
          </a:bodyPr>
          <a:lstStyle/>
          <a:p>
            <a:pPr marL="351544" lvl="1" indent="-175772" algn="just">
              <a:lnSpc>
                <a:spcPts val="1937"/>
              </a:lnSpc>
              <a:buFont typeface="Arial"/>
              <a:buChar char="•"/>
            </a:pPr>
            <a:r>
              <a:rPr lang="en-US" sz="1628">
                <a:solidFill>
                  <a:srgbClr val="000000"/>
                </a:solidFill>
                <a:latin typeface="Poppins"/>
              </a:rPr>
              <a:t>Attendance Policies </a:t>
            </a:r>
          </a:p>
          <a:p>
            <a:pPr marL="351544" lvl="1" indent="-175772" algn="just">
              <a:lnSpc>
                <a:spcPts val="1937"/>
              </a:lnSpc>
              <a:buFont typeface="Arial"/>
              <a:buChar char="•"/>
            </a:pPr>
            <a:r>
              <a:rPr lang="en-US" sz="1628">
                <a:solidFill>
                  <a:srgbClr val="000000"/>
                </a:solidFill>
                <a:latin typeface="Poppins"/>
              </a:rPr>
              <a:t>Performance Reviews</a:t>
            </a:r>
          </a:p>
          <a:p>
            <a:pPr marL="351544" lvl="1" indent="-175772" algn="just">
              <a:lnSpc>
                <a:spcPts val="1937"/>
              </a:lnSpc>
              <a:buFont typeface="Arial"/>
              <a:buChar char="•"/>
            </a:pPr>
            <a:r>
              <a:rPr lang="en-US" sz="1628">
                <a:solidFill>
                  <a:srgbClr val="000000"/>
                </a:solidFill>
                <a:latin typeface="Poppins"/>
              </a:rPr>
              <a:t>Code of Conduct </a:t>
            </a:r>
          </a:p>
        </p:txBody>
      </p:sp>
      <p:sp>
        <p:nvSpPr>
          <p:cNvPr id="30" name="TextBox 30"/>
          <p:cNvSpPr txBox="1"/>
          <p:nvPr/>
        </p:nvSpPr>
        <p:spPr>
          <a:xfrm>
            <a:off x="11652012" y="8223488"/>
            <a:ext cx="5607288" cy="725968"/>
          </a:xfrm>
          <a:prstGeom prst="rect">
            <a:avLst/>
          </a:prstGeom>
        </p:spPr>
        <p:txBody>
          <a:bodyPr lIns="0" tIns="0" rIns="0" bIns="0" rtlCol="0" anchor="t">
            <a:spAutoFit/>
          </a:bodyPr>
          <a:lstStyle/>
          <a:p>
            <a:pPr marL="351544" lvl="1" indent="-175772" algn="just">
              <a:lnSpc>
                <a:spcPts val="1937"/>
              </a:lnSpc>
              <a:buFont typeface="Arial"/>
              <a:buChar char="•"/>
            </a:pPr>
            <a:r>
              <a:rPr lang="en-US" sz="1628">
                <a:solidFill>
                  <a:srgbClr val="000000"/>
                </a:solidFill>
                <a:latin typeface="Poppins"/>
              </a:rPr>
              <a:t>Interdepartmental workshops </a:t>
            </a:r>
          </a:p>
          <a:p>
            <a:pPr marL="351544" lvl="1" indent="-175772" algn="just">
              <a:lnSpc>
                <a:spcPts val="1937"/>
              </a:lnSpc>
              <a:buFont typeface="Arial"/>
              <a:buChar char="•"/>
            </a:pPr>
            <a:r>
              <a:rPr lang="en-US" sz="1628">
                <a:solidFill>
                  <a:srgbClr val="000000"/>
                </a:solidFill>
                <a:latin typeface="Poppins"/>
              </a:rPr>
              <a:t>Cross functional Project Teams </a:t>
            </a:r>
          </a:p>
          <a:p>
            <a:pPr marL="351544" lvl="1" indent="-175772" algn="just">
              <a:lnSpc>
                <a:spcPts val="1937"/>
              </a:lnSpc>
              <a:buFont typeface="Arial"/>
              <a:buChar char="•"/>
            </a:pPr>
            <a:r>
              <a:rPr lang="en-US" sz="1628">
                <a:solidFill>
                  <a:srgbClr val="000000"/>
                </a:solidFill>
                <a:latin typeface="Poppins"/>
              </a:rPr>
              <a:t>Regular cross functional meetings </a:t>
            </a:r>
          </a:p>
        </p:txBody>
      </p:sp>
      <p:sp>
        <p:nvSpPr>
          <p:cNvPr id="31" name="TextBox 31"/>
          <p:cNvSpPr txBox="1"/>
          <p:nvPr/>
        </p:nvSpPr>
        <p:spPr>
          <a:xfrm>
            <a:off x="1028700" y="3158717"/>
            <a:ext cx="5607288" cy="725968"/>
          </a:xfrm>
          <a:prstGeom prst="rect">
            <a:avLst/>
          </a:prstGeom>
        </p:spPr>
        <p:txBody>
          <a:bodyPr lIns="0" tIns="0" rIns="0" bIns="0" rtlCol="0" anchor="t">
            <a:spAutoFit/>
          </a:bodyPr>
          <a:lstStyle/>
          <a:p>
            <a:pPr marL="351544" lvl="1" indent="-175772" algn="just">
              <a:lnSpc>
                <a:spcPts val="1937"/>
              </a:lnSpc>
              <a:buFont typeface="Arial"/>
              <a:buChar char="•"/>
            </a:pPr>
            <a:r>
              <a:rPr lang="en-US" sz="1628">
                <a:solidFill>
                  <a:srgbClr val="000000"/>
                </a:solidFill>
                <a:latin typeface="Poppins"/>
              </a:rPr>
              <a:t>Effective Communication </a:t>
            </a:r>
          </a:p>
          <a:p>
            <a:pPr marL="351544" lvl="1" indent="-175772" algn="just">
              <a:lnSpc>
                <a:spcPts val="1937"/>
              </a:lnSpc>
              <a:buFont typeface="Arial"/>
              <a:buChar char="•"/>
            </a:pPr>
            <a:r>
              <a:rPr lang="en-US" sz="1628">
                <a:solidFill>
                  <a:srgbClr val="000000"/>
                </a:solidFill>
                <a:latin typeface="Poppins"/>
              </a:rPr>
              <a:t>Recognition and Suipport </a:t>
            </a:r>
          </a:p>
          <a:p>
            <a:pPr marL="351544" lvl="1" indent="-175772" algn="just">
              <a:lnSpc>
                <a:spcPts val="1937"/>
              </a:lnSpc>
              <a:buFont typeface="Arial"/>
              <a:buChar char="•"/>
            </a:pPr>
            <a:r>
              <a:rPr lang="en-US" sz="1628">
                <a:solidFill>
                  <a:srgbClr val="000000"/>
                </a:solidFill>
                <a:latin typeface="Poppins"/>
              </a:rPr>
              <a:t>Lead by Example </a:t>
            </a:r>
          </a:p>
        </p:txBody>
      </p:sp>
      <p:sp>
        <p:nvSpPr>
          <p:cNvPr id="32" name="TextBox 32"/>
          <p:cNvSpPr txBox="1"/>
          <p:nvPr/>
        </p:nvSpPr>
        <p:spPr>
          <a:xfrm>
            <a:off x="1028700" y="8223488"/>
            <a:ext cx="5607288" cy="725968"/>
          </a:xfrm>
          <a:prstGeom prst="rect">
            <a:avLst/>
          </a:prstGeom>
        </p:spPr>
        <p:txBody>
          <a:bodyPr lIns="0" tIns="0" rIns="0" bIns="0" rtlCol="0" anchor="t">
            <a:spAutoFit/>
          </a:bodyPr>
          <a:lstStyle/>
          <a:p>
            <a:pPr marL="351544" lvl="1" indent="-175772" algn="just">
              <a:lnSpc>
                <a:spcPts val="1937"/>
              </a:lnSpc>
              <a:buFont typeface="Arial"/>
              <a:buChar char="•"/>
            </a:pPr>
            <a:r>
              <a:rPr lang="en-US" sz="1628">
                <a:solidFill>
                  <a:srgbClr val="000000"/>
                </a:solidFill>
                <a:latin typeface="Poppins"/>
              </a:rPr>
              <a:t>Onboarding Process</a:t>
            </a:r>
          </a:p>
          <a:p>
            <a:pPr marL="351544" lvl="1" indent="-175772" algn="just">
              <a:lnSpc>
                <a:spcPts val="1937"/>
              </a:lnSpc>
              <a:buFont typeface="Arial"/>
              <a:buChar char="•"/>
            </a:pPr>
            <a:r>
              <a:rPr lang="en-US" sz="1628">
                <a:solidFill>
                  <a:srgbClr val="000000"/>
                </a:solidFill>
                <a:latin typeface="Poppins"/>
              </a:rPr>
              <a:t>Project Mangement Guidelines</a:t>
            </a:r>
          </a:p>
          <a:p>
            <a:pPr marL="351544" lvl="1" indent="-175772" algn="just">
              <a:lnSpc>
                <a:spcPts val="1937"/>
              </a:lnSpc>
              <a:buFont typeface="Arial"/>
              <a:buChar char="•"/>
            </a:pPr>
            <a:r>
              <a:rPr lang="en-US" sz="1628">
                <a:solidFill>
                  <a:srgbClr val="000000"/>
                </a:solidFill>
                <a:latin typeface="Poppins"/>
              </a:rPr>
              <a:t>Conflict Resoltion Protocols </a:t>
            </a:r>
          </a:p>
        </p:txBody>
      </p:sp>
      <p:sp>
        <p:nvSpPr>
          <p:cNvPr id="33" name="TextBox 33"/>
          <p:cNvSpPr txBox="1"/>
          <p:nvPr/>
        </p:nvSpPr>
        <p:spPr>
          <a:xfrm>
            <a:off x="13089680" y="5621330"/>
            <a:ext cx="4169620" cy="725968"/>
          </a:xfrm>
          <a:prstGeom prst="rect">
            <a:avLst/>
          </a:prstGeom>
        </p:spPr>
        <p:txBody>
          <a:bodyPr lIns="0" tIns="0" rIns="0" bIns="0" rtlCol="0" anchor="t">
            <a:spAutoFit/>
          </a:bodyPr>
          <a:lstStyle/>
          <a:p>
            <a:pPr marL="351544" lvl="1" indent="-175772" algn="just">
              <a:lnSpc>
                <a:spcPts val="1937"/>
              </a:lnSpc>
              <a:buFont typeface="Arial"/>
              <a:buChar char="•"/>
            </a:pPr>
            <a:r>
              <a:rPr lang="en-US" sz="1628">
                <a:solidFill>
                  <a:srgbClr val="000000"/>
                </a:solidFill>
                <a:latin typeface="Poppins"/>
              </a:rPr>
              <a:t>Outdoor Adventure Challenge </a:t>
            </a:r>
          </a:p>
          <a:p>
            <a:pPr marL="351544" lvl="1" indent="-175772" algn="just">
              <a:lnSpc>
                <a:spcPts val="1937"/>
              </a:lnSpc>
              <a:buFont typeface="Arial"/>
              <a:buChar char="•"/>
            </a:pPr>
            <a:r>
              <a:rPr lang="en-US" sz="1628">
                <a:solidFill>
                  <a:srgbClr val="000000"/>
                </a:solidFill>
                <a:latin typeface="Poppins"/>
              </a:rPr>
              <a:t>Escape Rooms</a:t>
            </a:r>
          </a:p>
          <a:p>
            <a:pPr marL="351544" lvl="1" indent="-175772" algn="just">
              <a:lnSpc>
                <a:spcPts val="1937"/>
              </a:lnSpc>
              <a:buFont typeface="Arial"/>
              <a:buChar char="•"/>
            </a:pPr>
            <a:r>
              <a:rPr lang="en-US" sz="1628">
                <a:solidFill>
                  <a:srgbClr val="000000"/>
                </a:solidFill>
                <a:latin typeface="Poppins"/>
              </a:rPr>
              <a:t>Volunteer Intiatives </a:t>
            </a:r>
          </a:p>
        </p:txBody>
      </p:sp>
      <p:sp>
        <p:nvSpPr>
          <p:cNvPr id="34" name="TextBox 34"/>
          <p:cNvSpPr txBox="1"/>
          <p:nvPr/>
        </p:nvSpPr>
        <p:spPr>
          <a:xfrm>
            <a:off x="1034210" y="5621330"/>
            <a:ext cx="4169620" cy="725968"/>
          </a:xfrm>
          <a:prstGeom prst="rect">
            <a:avLst/>
          </a:prstGeom>
        </p:spPr>
        <p:txBody>
          <a:bodyPr lIns="0" tIns="0" rIns="0" bIns="0" rtlCol="0" anchor="t">
            <a:spAutoFit/>
          </a:bodyPr>
          <a:lstStyle/>
          <a:p>
            <a:pPr marL="351544" lvl="1" indent="-175772" algn="just">
              <a:lnSpc>
                <a:spcPts val="1937"/>
              </a:lnSpc>
              <a:buFont typeface="Arial"/>
              <a:buChar char="•"/>
            </a:pPr>
            <a:r>
              <a:rPr lang="en-US" sz="1628">
                <a:solidFill>
                  <a:srgbClr val="000000"/>
                </a:solidFill>
                <a:latin typeface="Poppins"/>
              </a:rPr>
              <a:t>Regular team meetings</a:t>
            </a:r>
          </a:p>
          <a:p>
            <a:pPr marL="351544" lvl="1" indent="-175772" algn="just">
              <a:lnSpc>
                <a:spcPts val="1937"/>
              </a:lnSpc>
              <a:buFont typeface="Arial"/>
              <a:buChar char="•"/>
            </a:pPr>
            <a:r>
              <a:rPr lang="en-US" sz="1628">
                <a:solidFill>
                  <a:srgbClr val="000000"/>
                </a:solidFill>
                <a:latin typeface="Poppins"/>
              </a:rPr>
              <a:t>Feedback channels</a:t>
            </a:r>
          </a:p>
          <a:p>
            <a:pPr marL="351544" lvl="1" indent="-175772" algn="just">
              <a:lnSpc>
                <a:spcPts val="1937"/>
              </a:lnSpc>
              <a:buFont typeface="Arial"/>
              <a:buChar char="•"/>
            </a:pPr>
            <a:r>
              <a:rPr lang="en-US" sz="1628">
                <a:solidFill>
                  <a:srgbClr val="000000"/>
                </a:solidFill>
                <a:latin typeface="Poppins"/>
              </a:rPr>
              <a:t>Accessibility to leadership </a:t>
            </a:r>
          </a:p>
        </p:txBody>
      </p:sp>
      <p:sp>
        <p:nvSpPr>
          <p:cNvPr id="35" name="TextBox 35"/>
          <p:cNvSpPr txBox="1"/>
          <p:nvPr/>
        </p:nvSpPr>
        <p:spPr>
          <a:xfrm>
            <a:off x="13089680" y="4894255"/>
            <a:ext cx="4424131" cy="384175"/>
          </a:xfrm>
          <a:prstGeom prst="rect">
            <a:avLst/>
          </a:prstGeom>
        </p:spPr>
        <p:txBody>
          <a:bodyPr lIns="0" tIns="0" rIns="0" bIns="0" rtlCol="0" anchor="t">
            <a:spAutoFit/>
          </a:bodyPr>
          <a:lstStyle/>
          <a:p>
            <a:pPr>
              <a:lnSpc>
                <a:spcPts val="2824"/>
              </a:lnSpc>
            </a:pPr>
            <a:r>
              <a:rPr lang="en-US" sz="2499" spc="-74">
                <a:solidFill>
                  <a:srgbClr val="000000"/>
                </a:solidFill>
                <a:latin typeface="Poppins Bold"/>
              </a:rPr>
              <a:t>Team Building Activities  </a:t>
            </a:r>
          </a:p>
        </p:txBody>
      </p:sp>
      <p:sp>
        <p:nvSpPr>
          <p:cNvPr id="36" name="TextBox 36"/>
          <p:cNvSpPr txBox="1"/>
          <p:nvPr/>
        </p:nvSpPr>
        <p:spPr>
          <a:xfrm>
            <a:off x="1607290" y="4781550"/>
            <a:ext cx="3585931" cy="736600"/>
          </a:xfrm>
          <a:prstGeom prst="rect">
            <a:avLst/>
          </a:prstGeom>
        </p:spPr>
        <p:txBody>
          <a:bodyPr lIns="0" tIns="0" rIns="0" bIns="0" rtlCol="0" anchor="t">
            <a:spAutoFit/>
          </a:bodyPr>
          <a:lstStyle/>
          <a:p>
            <a:pPr algn="r">
              <a:lnSpc>
                <a:spcPts val="2824"/>
              </a:lnSpc>
            </a:pPr>
            <a:r>
              <a:rPr lang="en-US" sz="2499" spc="-74">
                <a:solidFill>
                  <a:srgbClr val="000000"/>
                </a:solidFill>
                <a:latin typeface="Poppins Bold"/>
              </a:rPr>
              <a:t>Encouraging Open Communication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816745">
            <a:off x="13269609" y="5402034"/>
            <a:ext cx="9769056" cy="3072812"/>
          </a:xfrm>
          <a:custGeom>
            <a:avLst/>
            <a:gdLst/>
            <a:ahLst/>
            <a:cxnLst/>
            <a:rect l="l" t="t" r="r" b="b"/>
            <a:pathLst>
              <a:path w="9769056" h="3072812">
                <a:moveTo>
                  <a:pt x="0" y="0"/>
                </a:moveTo>
                <a:lnTo>
                  <a:pt x="9769056" y="0"/>
                </a:lnTo>
                <a:lnTo>
                  <a:pt x="9769056" y="3072812"/>
                </a:lnTo>
                <a:lnTo>
                  <a:pt x="0" y="30728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816745">
            <a:off x="8347912" y="-23683"/>
            <a:ext cx="9769056" cy="3072812"/>
          </a:xfrm>
          <a:custGeom>
            <a:avLst/>
            <a:gdLst/>
            <a:ahLst/>
            <a:cxnLst/>
            <a:rect l="l" t="t" r="r" b="b"/>
            <a:pathLst>
              <a:path w="9769056" h="3072812">
                <a:moveTo>
                  <a:pt x="0" y="0"/>
                </a:moveTo>
                <a:lnTo>
                  <a:pt x="9769056" y="0"/>
                </a:lnTo>
                <a:lnTo>
                  <a:pt x="9769056" y="3072812"/>
                </a:lnTo>
                <a:lnTo>
                  <a:pt x="0" y="30728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816745">
            <a:off x="6909257" y="768153"/>
            <a:ext cx="5461122" cy="1257455"/>
          </a:xfrm>
          <a:custGeom>
            <a:avLst/>
            <a:gdLst/>
            <a:ahLst/>
            <a:cxnLst/>
            <a:rect l="l" t="t" r="r" b="b"/>
            <a:pathLst>
              <a:path w="5461122" h="1257455">
                <a:moveTo>
                  <a:pt x="0" y="0"/>
                </a:moveTo>
                <a:lnTo>
                  <a:pt x="5461122" y="0"/>
                </a:lnTo>
                <a:lnTo>
                  <a:pt x="5461122" y="1257456"/>
                </a:lnTo>
                <a:lnTo>
                  <a:pt x="0" y="1257456"/>
                </a:lnTo>
                <a:lnTo>
                  <a:pt x="0" y="0"/>
                </a:lnTo>
                <a:close/>
              </a:path>
            </a:pathLst>
          </a:custGeom>
          <a:blipFill>
            <a:blip r:embed="rId4">
              <a:extLst>
                <a:ext uri="{96DAC541-7B7A-43D3-8B79-37D633B846F1}">
                  <asvg:svgBlip xmlns:asvg="http://schemas.microsoft.com/office/drawing/2016/SVG/main" r:embed="rId5"/>
                </a:ext>
              </a:extLst>
            </a:blip>
            <a:stretch>
              <a:fillRect t="-13160" b="-23446"/>
            </a:stretch>
          </a:blipFill>
        </p:spPr>
      </p:sp>
      <p:sp>
        <p:nvSpPr>
          <p:cNvPr id="5" name="Freeform 5"/>
          <p:cNvSpPr/>
          <p:nvPr/>
        </p:nvSpPr>
        <p:spPr>
          <a:xfrm rot="2816745">
            <a:off x="14681699" y="9227038"/>
            <a:ext cx="5461122" cy="1257455"/>
          </a:xfrm>
          <a:custGeom>
            <a:avLst/>
            <a:gdLst/>
            <a:ahLst/>
            <a:cxnLst/>
            <a:rect l="l" t="t" r="r" b="b"/>
            <a:pathLst>
              <a:path w="5461122" h="1257455">
                <a:moveTo>
                  <a:pt x="0" y="0"/>
                </a:moveTo>
                <a:lnTo>
                  <a:pt x="5461122" y="0"/>
                </a:lnTo>
                <a:lnTo>
                  <a:pt x="5461122" y="1257455"/>
                </a:lnTo>
                <a:lnTo>
                  <a:pt x="0" y="1257455"/>
                </a:lnTo>
                <a:lnTo>
                  <a:pt x="0" y="0"/>
                </a:lnTo>
                <a:close/>
              </a:path>
            </a:pathLst>
          </a:custGeom>
          <a:blipFill>
            <a:blip r:embed="rId4">
              <a:extLst>
                <a:ext uri="{96DAC541-7B7A-43D3-8B79-37D633B846F1}">
                  <asvg:svgBlip xmlns:asvg="http://schemas.microsoft.com/office/drawing/2016/SVG/main" r:embed="rId5"/>
                </a:ext>
              </a:extLst>
            </a:blip>
            <a:stretch>
              <a:fillRect t="-13160" b="-23446"/>
            </a:stretch>
          </a:blipFill>
        </p:spPr>
      </p:sp>
      <p:sp>
        <p:nvSpPr>
          <p:cNvPr id="6" name="Freeform 6"/>
          <p:cNvSpPr/>
          <p:nvPr/>
        </p:nvSpPr>
        <p:spPr>
          <a:xfrm>
            <a:off x="16357572" y="306936"/>
            <a:ext cx="1633577" cy="1633577"/>
          </a:xfrm>
          <a:custGeom>
            <a:avLst/>
            <a:gdLst/>
            <a:ahLst/>
            <a:cxnLst/>
            <a:rect l="l" t="t" r="r" b="b"/>
            <a:pathLst>
              <a:path w="1633577" h="1633577">
                <a:moveTo>
                  <a:pt x="0" y="0"/>
                </a:moveTo>
                <a:lnTo>
                  <a:pt x="1633577" y="0"/>
                </a:lnTo>
                <a:lnTo>
                  <a:pt x="1633577" y="1633577"/>
                </a:lnTo>
                <a:lnTo>
                  <a:pt x="0" y="16335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1963362" y="5155800"/>
            <a:ext cx="1162805" cy="1162805"/>
          </a:xfrm>
          <a:custGeom>
            <a:avLst/>
            <a:gdLst/>
            <a:ahLst/>
            <a:cxnLst/>
            <a:rect l="l" t="t" r="r" b="b"/>
            <a:pathLst>
              <a:path w="1162805" h="1162805">
                <a:moveTo>
                  <a:pt x="0" y="0"/>
                </a:moveTo>
                <a:lnTo>
                  <a:pt x="1162805" y="0"/>
                </a:lnTo>
                <a:lnTo>
                  <a:pt x="1162805" y="1162806"/>
                </a:lnTo>
                <a:lnTo>
                  <a:pt x="0" y="11628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8" name="Group 8"/>
          <p:cNvGrpSpPr/>
          <p:nvPr/>
        </p:nvGrpSpPr>
        <p:grpSpPr>
          <a:xfrm>
            <a:off x="1482080" y="2531165"/>
            <a:ext cx="8356878" cy="862689"/>
            <a:chOff x="0" y="0"/>
            <a:chExt cx="3936804" cy="406400"/>
          </a:xfrm>
        </p:grpSpPr>
        <p:sp>
          <p:nvSpPr>
            <p:cNvPr id="9" name="Freeform 9"/>
            <p:cNvSpPr/>
            <p:nvPr/>
          </p:nvSpPr>
          <p:spPr>
            <a:xfrm>
              <a:off x="0" y="0"/>
              <a:ext cx="3936804" cy="406400"/>
            </a:xfrm>
            <a:custGeom>
              <a:avLst/>
              <a:gdLst/>
              <a:ahLst/>
              <a:cxnLst/>
              <a:rect l="l" t="t" r="r" b="b"/>
              <a:pathLst>
                <a:path w="3936804" h="406400">
                  <a:moveTo>
                    <a:pt x="3733604" y="0"/>
                  </a:moveTo>
                  <a:cubicBezTo>
                    <a:pt x="3845828" y="0"/>
                    <a:pt x="3936804" y="90976"/>
                    <a:pt x="3936804" y="203200"/>
                  </a:cubicBezTo>
                  <a:cubicBezTo>
                    <a:pt x="3936804" y="315424"/>
                    <a:pt x="3845828" y="406400"/>
                    <a:pt x="3733604" y="406400"/>
                  </a:cubicBezTo>
                  <a:lnTo>
                    <a:pt x="203200" y="406400"/>
                  </a:lnTo>
                  <a:cubicBezTo>
                    <a:pt x="90976" y="406400"/>
                    <a:pt x="0" y="315424"/>
                    <a:pt x="0" y="203200"/>
                  </a:cubicBezTo>
                  <a:cubicBezTo>
                    <a:pt x="0" y="90976"/>
                    <a:pt x="90976" y="0"/>
                    <a:pt x="203200" y="0"/>
                  </a:cubicBezTo>
                  <a:close/>
                </a:path>
              </a:pathLst>
            </a:custGeom>
            <a:solidFill>
              <a:srgbClr val="FFBC00"/>
            </a:solidFill>
            <a:ln cap="sq">
              <a:noFill/>
              <a:prstDash val="solid"/>
              <a:miter/>
            </a:ln>
          </p:spPr>
        </p:sp>
        <p:sp>
          <p:nvSpPr>
            <p:cNvPr id="10" name="TextBox 10"/>
            <p:cNvSpPr txBox="1"/>
            <p:nvPr/>
          </p:nvSpPr>
          <p:spPr>
            <a:xfrm>
              <a:off x="0" y="-57150"/>
              <a:ext cx="3936804" cy="463550"/>
            </a:xfrm>
            <a:prstGeom prst="rect">
              <a:avLst/>
            </a:prstGeom>
          </p:spPr>
          <p:txBody>
            <a:bodyPr lIns="70631" tIns="70631" rIns="70631" bIns="70631" rtlCol="0" anchor="ctr"/>
            <a:lstStyle/>
            <a:p>
              <a:pPr algn="ctr">
                <a:lnSpc>
                  <a:spcPts val="2660"/>
                </a:lnSpc>
              </a:pPr>
              <a:endParaRPr/>
            </a:p>
          </p:txBody>
        </p:sp>
      </p:grpSp>
      <p:grpSp>
        <p:nvGrpSpPr>
          <p:cNvPr id="11" name="Group 11"/>
          <p:cNvGrpSpPr/>
          <p:nvPr/>
        </p:nvGrpSpPr>
        <p:grpSpPr>
          <a:xfrm>
            <a:off x="1482080" y="4025519"/>
            <a:ext cx="8356878" cy="862689"/>
            <a:chOff x="0" y="0"/>
            <a:chExt cx="3936804" cy="406400"/>
          </a:xfrm>
        </p:grpSpPr>
        <p:sp>
          <p:nvSpPr>
            <p:cNvPr id="12" name="Freeform 12"/>
            <p:cNvSpPr/>
            <p:nvPr/>
          </p:nvSpPr>
          <p:spPr>
            <a:xfrm>
              <a:off x="0" y="0"/>
              <a:ext cx="3936804" cy="406400"/>
            </a:xfrm>
            <a:custGeom>
              <a:avLst/>
              <a:gdLst/>
              <a:ahLst/>
              <a:cxnLst/>
              <a:rect l="l" t="t" r="r" b="b"/>
              <a:pathLst>
                <a:path w="3936804" h="406400">
                  <a:moveTo>
                    <a:pt x="3733604" y="0"/>
                  </a:moveTo>
                  <a:cubicBezTo>
                    <a:pt x="3845828" y="0"/>
                    <a:pt x="3936804" y="90976"/>
                    <a:pt x="3936804" y="203200"/>
                  </a:cubicBezTo>
                  <a:cubicBezTo>
                    <a:pt x="3936804" y="315424"/>
                    <a:pt x="3845828" y="406400"/>
                    <a:pt x="3733604" y="406400"/>
                  </a:cubicBezTo>
                  <a:lnTo>
                    <a:pt x="203200" y="406400"/>
                  </a:lnTo>
                  <a:cubicBezTo>
                    <a:pt x="90976" y="406400"/>
                    <a:pt x="0" y="315424"/>
                    <a:pt x="0" y="203200"/>
                  </a:cubicBezTo>
                  <a:cubicBezTo>
                    <a:pt x="0" y="90976"/>
                    <a:pt x="90976" y="0"/>
                    <a:pt x="203200" y="0"/>
                  </a:cubicBezTo>
                  <a:close/>
                </a:path>
              </a:pathLst>
            </a:custGeom>
            <a:solidFill>
              <a:srgbClr val="FFBC00"/>
            </a:solidFill>
            <a:ln cap="sq">
              <a:noFill/>
              <a:prstDash val="solid"/>
              <a:miter/>
            </a:ln>
          </p:spPr>
        </p:sp>
        <p:sp>
          <p:nvSpPr>
            <p:cNvPr id="13" name="TextBox 13"/>
            <p:cNvSpPr txBox="1"/>
            <p:nvPr/>
          </p:nvSpPr>
          <p:spPr>
            <a:xfrm>
              <a:off x="0" y="-57150"/>
              <a:ext cx="3936804" cy="463550"/>
            </a:xfrm>
            <a:prstGeom prst="rect">
              <a:avLst/>
            </a:prstGeom>
          </p:spPr>
          <p:txBody>
            <a:bodyPr lIns="70631" tIns="70631" rIns="70631" bIns="70631" rtlCol="0" anchor="ctr"/>
            <a:lstStyle/>
            <a:p>
              <a:pPr algn="ctr">
                <a:lnSpc>
                  <a:spcPts val="2660"/>
                </a:lnSpc>
              </a:pPr>
              <a:endParaRPr/>
            </a:p>
          </p:txBody>
        </p:sp>
      </p:grpSp>
      <p:grpSp>
        <p:nvGrpSpPr>
          <p:cNvPr id="14" name="Group 14"/>
          <p:cNvGrpSpPr/>
          <p:nvPr/>
        </p:nvGrpSpPr>
        <p:grpSpPr>
          <a:xfrm>
            <a:off x="1482080" y="5455917"/>
            <a:ext cx="8356878" cy="862689"/>
            <a:chOff x="0" y="0"/>
            <a:chExt cx="3936804" cy="406400"/>
          </a:xfrm>
        </p:grpSpPr>
        <p:sp>
          <p:nvSpPr>
            <p:cNvPr id="15" name="Freeform 15"/>
            <p:cNvSpPr/>
            <p:nvPr/>
          </p:nvSpPr>
          <p:spPr>
            <a:xfrm>
              <a:off x="0" y="0"/>
              <a:ext cx="3936804" cy="406400"/>
            </a:xfrm>
            <a:custGeom>
              <a:avLst/>
              <a:gdLst/>
              <a:ahLst/>
              <a:cxnLst/>
              <a:rect l="l" t="t" r="r" b="b"/>
              <a:pathLst>
                <a:path w="3936804" h="406400">
                  <a:moveTo>
                    <a:pt x="3733604" y="0"/>
                  </a:moveTo>
                  <a:cubicBezTo>
                    <a:pt x="3845828" y="0"/>
                    <a:pt x="3936804" y="90976"/>
                    <a:pt x="3936804" y="203200"/>
                  </a:cubicBezTo>
                  <a:cubicBezTo>
                    <a:pt x="3936804" y="315424"/>
                    <a:pt x="3845828" y="406400"/>
                    <a:pt x="3733604" y="406400"/>
                  </a:cubicBezTo>
                  <a:lnTo>
                    <a:pt x="203200" y="406400"/>
                  </a:lnTo>
                  <a:cubicBezTo>
                    <a:pt x="90976" y="406400"/>
                    <a:pt x="0" y="315424"/>
                    <a:pt x="0" y="203200"/>
                  </a:cubicBezTo>
                  <a:cubicBezTo>
                    <a:pt x="0" y="90976"/>
                    <a:pt x="90976" y="0"/>
                    <a:pt x="203200" y="0"/>
                  </a:cubicBezTo>
                  <a:close/>
                </a:path>
              </a:pathLst>
            </a:custGeom>
            <a:solidFill>
              <a:srgbClr val="FFBC00"/>
            </a:solidFill>
            <a:ln cap="sq">
              <a:noFill/>
              <a:prstDash val="solid"/>
              <a:miter/>
            </a:ln>
          </p:spPr>
        </p:sp>
        <p:sp>
          <p:nvSpPr>
            <p:cNvPr id="16" name="TextBox 16"/>
            <p:cNvSpPr txBox="1"/>
            <p:nvPr/>
          </p:nvSpPr>
          <p:spPr>
            <a:xfrm>
              <a:off x="0" y="-57150"/>
              <a:ext cx="3936804" cy="463550"/>
            </a:xfrm>
            <a:prstGeom prst="rect">
              <a:avLst/>
            </a:prstGeom>
          </p:spPr>
          <p:txBody>
            <a:bodyPr lIns="70631" tIns="70631" rIns="70631" bIns="70631" rtlCol="0" anchor="ctr"/>
            <a:lstStyle/>
            <a:p>
              <a:pPr algn="ctr">
                <a:lnSpc>
                  <a:spcPts val="2660"/>
                </a:lnSpc>
              </a:pPr>
              <a:endParaRPr/>
            </a:p>
          </p:txBody>
        </p:sp>
      </p:grpSp>
      <p:grpSp>
        <p:nvGrpSpPr>
          <p:cNvPr id="17" name="Group 17"/>
          <p:cNvGrpSpPr/>
          <p:nvPr/>
        </p:nvGrpSpPr>
        <p:grpSpPr>
          <a:xfrm>
            <a:off x="1482080" y="6948211"/>
            <a:ext cx="8356878" cy="862689"/>
            <a:chOff x="0" y="0"/>
            <a:chExt cx="3936804" cy="406400"/>
          </a:xfrm>
        </p:grpSpPr>
        <p:sp>
          <p:nvSpPr>
            <p:cNvPr id="18" name="Freeform 18"/>
            <p:cNvSpPr/>
            <p:nvPr/>
          </p:nvSpPr>
          <p:spPr>
            <a:xfrm>
              <a:off x="0" y="0"/>
              <a:ext cx="3936804" cy="406400"/>
            </a:xfrm>
            <a:custGeom>
              <a:avLst/>
              <a:gdLst/>
              <a:ahLst/>
              <a:cxnLst/>
              <a:rect l="l" t="t" r="r" b="b"/>
              <a:pathLst>
                <a:path w="3936804" h="406400">
                  <a:moveTo>
                    <a:pt x="3733604" y="0"/>
                  </a:moveTo>
                  <a:cubicBezTo>
                    <a:pt x="3845828" y="0"/>
                    <a:pt x="3936804" y="90976"/>
                    <a:pt x="3936804" y="203200"/>
                  </a:cubicBezTo>
                  <a:cubicBezTo>
                    <a:pt x="3936804" y="315424"/>
                    <a:pt x="3845828" y="406400"/>
                    <a:pt x="3733604" y="406400"/>
                  </a:cubicBezTo>
                  <a:lnTo>
                    <a:pt x="203200" y="406400"/>
                  </a:lnTo>
                  <a:cubicBezTo>
                    <a:pt x="90976" y="406400"/>
                    <a:pt x="0" y="315424"/>
                    <a:pt x="0" y="203200"/>
                  </a:cubicBezTo>
                  <a:cubicBezTo>
                    <a:pt x="0" y="90976"/>
                    <a:pt x="90976" y="0"/>
                    <a:pt x="203200" y="0"/>
                  </a:cubicBezTo>
                  <a:close/>
                </a:path>
              </a:pathLst>
            </a:custGeom>
            <a:solidFill>
              <a:srgbClr val="FFBC00"/>
            </a:solidFill>
            <a:ln cap="sq">
              <a:noFill/>
              <a:prstDash val="solid"/>
              <a:miter/>
            </a:ln>
          </p:spPr>
        </p:sp>
        <p:sp>
          <p:nvSpPr>
            <p:cNvPr id="19" name="TextBox 19"/>
            <p:cNvSpPr txBox="1"/>
            <p:nvPr/>
          </p:nvSpPr>
          <p:spPr>
            <a:xfrm>
              <a:off x="0" y="-57150"/>
              <a:ext cx="3936804" cy="463550"/>
            </a:xfrm>
            <a:prstGeom prst="rect">
              <a:avLst/>
            </a:prstGeom>
          </p:spPr>
          <p:txBody>
            <a:bodyPr lIns="70631" tIns="70631" rIns="70631" bIns="70631" rtlCol="0" anchor="ctr"/>
            <a:lstStyle/>
            <a:p>
              <a:pPr algn="ctr">
                <a:lnSpc>
                  <a:spcPts val="2660"/>
                </a:lnSpc>
              </a:pPr>
              <a:endParaRPr/>
            </a:p>
          </p:txBody>
        </p:sp>
      </p:grpSp>
      <p:sp>
        <p:nvSpPr>
          <p:cNvPr id="20" name="Freeform 20"/>
          <p:cNvSpPr/>
          <p:nvPr/>
        </p:nvSpPr>
        <p:spPr>
          <a:xfrm>
            <a:off x="1053549" y="2329366"/>
            <a:ext cx="1266288" cy="1266288"/>
          </a:xfrm>
          <a:custGeom>
            <a:avLst/>
            <a:gdLst/>
            <a:ahLst/>
            <a:cxnLst/>
            <a:rect l="l" t="t" r="r" b="b"/>
            <a:pathLst>
              <a:path w="1266288" h="1266288">
                <a:moveTo>
                  <a:pt x="0" y="0"/>
                </a:moveTo>
                <a:lnTo>
                  <a:pt x="1266288" y="0"/>
                </a:lnTo>
                <a:lnTo>
                  <a:pt x="1266288" y="1266287"/>
                </a:lnTo>
                <a:lnTo>
                  <a:pt x="0" y="12662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Freeform 21"/>
          <p:cNvSpPr/>
          <p:nvPr/>
        </p:nvSpPr>
        <p:spPr>
          <a:xfrm>
            <a:off x="1028700" y="5255329"/>
            <a:ext cx="1266288" cy="1266288"/>
          </a:xfrm>
          <a:custGeom>
            <a:avLst/>
            <a:gdLst/>
            <a:ahLst/>
            <a:cxnLst/>
            <a:rect l="l" t="t" r="r" b="b"/>
            <a:pathLst>
              <a:path w="1266288" h="1266288">
                <a:moveTo>
                  <a:pt x="0" y="0"/>
                </a:moveTo>
                <a:lnTo>
                  <a:pt x="1266288" y="0"/>
                </a:lnTo>
                <a:lnTo>
                  <a:pt x="1266288" y="1266287"/>
                </a:lnTo>
                <a:lnTo>
                  <a:pt x="0" y="12662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Freeform 22"/>
          <p:cNvSpPr/>
          <p:nvPr/>
        </p:nvSpPr>
        <p:spPr>
          <a:xfrm>
            <a:off x="1028700" y="6746412"/>
            <a:ext cx="1266288" cy="1266288"/>
          </a:xfrm>
          <a:custGeom>
            <a:avLst/>
            <a:gdLst/>
            <a:ahLst/>
            <a:cxnLst/>
            <a:rect l="l" t="t" r="r" b="b"/>
            <a:pathLst>
              <a:path w="1266288" h="1266288">
                <a:moveTo>
                  <a:pt x="0" y="0"/>
                </a:moveTo>
                <a:lnTo>
                  <a:pt x="1266288" y="0"/>
                </a:lnTo>
                <a:lnTo>
                  <a:pt x="1266288" y="1266288"/>
                </a:lnTo>
                <a:lnTo>
                  <a:pt x="0" y="12662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3" name="Freeform 23"/>
          <p:cNvSpPr/>
          <p:nvPr/>
        </p:nvSpPr>
        <p:spPr>
          <a:xfrm>
            <a:off x="1028700" y="3823719"/>
            <a:ext cx="1266288" cy="1266288"/>
          </a:xfrm>
          <a:custGeom>
            <a:avLst/>
            <a:gdLst/>
            <a:ahLst/>
            <a:cxnLst/>
            <a:rect l="l" t="t" r="r" b="b"/>
            <a:pathLst>
              <a:path w="1266288" h="1266288">
                <a:moveTo>
                  <a:pt x="0" y="0"/>
                </a:moveTo>
                <a:lnTo>
                  <a:pt x="1266288" y="0"/>
                </a:lnTo>
                <a:lnTo>
                  <a:pt x="1266288" y="1266288"/>
                </a:lnTo>
                <a:lnTo>
                  <a:pt x="0" y="12662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4" name="Freeform 24"/>
          <p:cNvSpPr/>
          <p:nvPr/>
        </p:nvSpPr>
        <p:spPr>
          <a:xfrm>
            <a:off x="10730265" y="4665342"/>
            <a:ext cx="6234545" cy="4114800"/>
          </a:xfrm>
          <a:custGeom>
            <a:avLst/>
            <a:gdLst/>
            <a:ahLst/>
            <a:cxnLst/>
            <a:rect l="l" t="t" r="r" b="b"/>
            <a:pathLst>
              <a:path w="6234545" h="4114800">
                <a:moveTo>
                  <a:pt x="0" y="0"/>
                </a:moveTo>
                <a:lnTo>
                  <a:pt x="6234546" y="0"/>
                </a:lnTo>
                <a:lnTo>
                  <a:pt x="6234546"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5" name="TextBox 25"/>
          <p:cNvSpPr txBox="1"/>
          <p:nvPr/>
        </p:nvSpPr>
        <p:spPr>
          <a:xfrm>
            <a:off x="1028700" y="904875"/>
            <a:ext cx="8265058" cy="800100"/>
          </a:xfrm>
          <a:prstGeom prst="rect">
            <a:avLst/>
          </a:prstGeom>
        </p:spPr>
        <p:txBody>
          <a:bodyPr lIns="0" tIns="0" rIns="0" bIns="0" rtlCol="0" anchor="t">
            <a:spAutoFit/>
          </a:bodyPr>
          <a:lstStyle/>
          <a:p>
            <a:pPr>
              <a:lnSpc>
                <a:spcPts val="6299"/>
              </a:lnSpc>
              <a:spcBef>
                <a:spcPct val="0"/>
              </a:spcBef>
            </a:pPr>
            <a:r>
              <a:rPr lang="en-US" sz="4499">
                <a:solidFill>
                  <a:srgbClr val="000000"/>
                </a:solidFill>
                <a:latin typeface="Poppins Bold"/>
              </a:rPr>
              <a:t>Tips for Preventing Conflict </a:t>
            </a:r>
          </a:p>
        </p:txBody>
      </p:sp>
      <p:sp>
        <p:nvSpPr>
          <p:cNvPr id="26" name="TextBox 26"/>
          <p:cNvSpPr txBox="1"/>
          <p:nvPr/>
        </p:nvSpPr>
        <p:spPr>
          <a:xfrm>
            <a:off x="2646679" y="5629379"/>
            <a:ext cx="6993139" cy="501396"/>
          </a:xfrm>
          <a:prstGeom prst="rect">
            <a:avLst/>
          </a:prstGeom>
        </p:spPr>
        <p:txBody>
          <a:bodyPr lIns="0" tIns="0" rIns="0" bIns="0" rtlCol="0" anchor="t">
            <a:spAutoFit/>
          </a:bodyPr>
          <a:lstStyle/>
          <a:p>
            <a:pPr>
              <a:lnSpc>
                <a:spcPts val="3863"/>
              </a:lnSpc>
              <a:spcBef>
                <a:spcPct val="0"/>
              </a:spcBef>
            </a:pPr>
            <a:r>
              <a:rPr lang="en-US" sz="2760">
                <a:solidFill>
                  <a:srgbClr val="000000"/>
                </a:solidFill>
                <a:latin typeface="Poppins Semi-Bold"/>
              </a:rPr>
              <a:t>Team Building Initiatives</a:t>
            </a:r>
          </a:p>
        </p:txBody>
      </p:sp>
      <p:sp>
        <p:nvSpPr>
          <p:cNvPr id="27" name="TextBox 27"/>
          <p:cNvSpPr txBox="1"/>
          <p:nvPr/>
        </p:nvSpPr>
        <p:spPr>
          <a:xfrm>
            <a:off x="2646679" y="2668966"/>
            <a:ext cx="6993139" cy="501362"/>
          </a:xfrm>
          <a:prstGeom prst="rect">
            <a:avLst/>
          </a:prstGeom>
        </p:spPr>
        <p:txBody>
          <a:bodyPr lIns="0" tIns="0" rIns="0" bIns="0" rtlCol="0" anchor="t">
            <a:spAutoFit/>
          </a:bodyPr>
          <a:lstStyle/>
          <a:p>
            <a:pPr>
              <a:lnSpc>
                <a:spcPts val="3865"/>
              </a:lnSpc>
              <a:spcBef>
                <a:spcPct val="0"/>
              </a:spcBef>
            </a:pPr>
            <a:r>
              <a:rPr lang="en-US" sz="2761">
                <a:solidFill>
                  <a:srgbClr val="000000"/>
                </a:solidFill>
                <a:latin typeface="Poppins Semi-Bold"/>
              </a:rPr>
              <a:t>Proactive Communication</a:t>
            </a:r>
          </a:p>
        </p:txBody>
      </p:sp>
      <p:sp>
        <p:nvSpPr>
          <p:cNvPr id="28" name="TextBox 28"/>
          <p:cNvSpPr txBox="1"/>
          <p:nvPr/>
        </p:nvSpPr>
        <p:spPr>
          <a:xfrm>
            <a:off x="2646679" y="4163946"/>
            <a:ext cx="6993139" cy="501396"/>
          </a:xfrm>
          <a:prstGeom prst="rect">
            <a:avLst/>
          </a:prstGeom>
        </p:spPr>
        <p:txBody>
          <a:bodyPr lIns="0" tIns="0" rIns="0" bIns="0" rtlCol="0" anchor="t">
            <a:spAutoFit/>
          </a:bodyPr>
          <a:lstStyle/>
          <a:p>
            <a:pPr>
              <a:lnSpc>
                <a:spcPts val="3863"/>
              </a:lnSpc>
              <a:spcBef>
                <a:spcPct val="0"/>
              </a:spcBef>
            </a:pPr>
            <a:r>
              <a:rPr lang="en-US" sz="2760">
                <a:solidFill>
                  <a:srgbClr val="000000"/>
                </a:solidFill>
                <a:latin typeface="Poppins Semi-Bold"/>
              </a:rPr>
              <a:t>Clarifying Roles and Expectations</a:t>
            </a:r>
          </a:p>
        </p:txBody>
      </p:sp>
      <p:sp>
        <p:nvSpPr>
          <p:cNvPr id="29" name="TextBox 29"/>
          <p:cNvSpPr txBox="1"/>
          <p:nvPr/>
        </p:nvSpPr>
        <p:spPr>
          <a:xfrm>
            <a:off x="2646679" y="6862486"/>
            <a:ext cx="6993139" cy="987171"/>
          </a:xfrm>
          <a:prstGeom prst="rect">
            <a:avLst/>
          </a:prstGeom>
        </p:spPr>
        <p:txBody>
          <a:bodyPr lIns="0" tIns="0" rIns="0" bIns="0" rtlCol="0" anchor="t">
            <a:spAutoFit/>
          </a:bodyPr>
          <a:lstStyle/>
          <a:p>
            <a:pPr>
              <a:lnSpc>
                <a:spcPts val="3864"/>
              </a:lnSpc>
              <a:spcBef>
                <a:spcPct val="0"/>
              </a:spcBef>
            </a:pPr>
            <a:r>
              <a:rPr lang="en-US" sz="2760">
                <a:solidFill>
                  <a:srgbClr val="000000"/>
                </a:solidFill>
                <a:latin typeface="Poppins Semi-Bold"/>
              </a:rPr>
              <a:t>Regular Checkins and Feedback Sessions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816745">
            <a:off x="13269609" y="5402034"/>
            <a:ext cx="9769056" cy="3072812"/>
          </a:xfrm>
          <a:custGeom>
            <a:avLst/>
            <a:gdLst/>
            <a:ahLst/>
            <a:cxnLst/>
            <a:rect l="l" t="t" r="r" b="b"/>
            <a:pathLst>
              <a:path w="9769056" h="3072812">
                <a:moveTo>
                  <a:pt x="0" y="0"/>
                </a:moveTo>
                <a:lnTo>
                  <a:pt x="9769056" y="0"/>
                </a:lnTo>
                <a:lnTo>
                  <a:pt x="9769056" y="3072812"/>
                </a:lnTo>
                <a:lnTo>
                  <a:pt x="0" y="30728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816745">
            <a:off x="8347912" y="-23683"/>
            <a:ext cx="9769056" cy="3072812"/>
          </a:xfrm>
          <a:custGeom>
            <a:avLst/>
            <a:gdLst/>
            <a:ahLst/>
            <a:cxnLst/>
            <a:rect l="l" t="t" r="r" b="b"/>
            <a:pathLst>
              <a:path w="9769056" h="3072812">
                <a:moveTo>
                  <a:pt x="0" y="0"/>
                </a:moveTo>
                <a:lnTo>
                  <a:pt x="9769056" y="0"/>
                </a:lnTo>
                <a:lnTo>
                  <a:pt x="9769056" y="3072812"/>
                </a:lnTo>
                <a:lnTo>
                  <a:pt x="0" y="30728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816745">
            <a:off x="6909257" y="768153"/>
            <a:ext cx="5461122" cy="1257455"/>
          </a:xfrm>
          <a:custGeom>
            <a:avLst/>
            <a:gdLst/>
            <a:ahLst/>
            <a:cxnLst/>
            <a:rect l="l" t="t" r="r" b="b"/>
            <a:pathLst>
              <a:path w="5461122" h="1257455">
                <a:moveTo>
                  <a:pt x="0" y="0"/>
                </a:moveTo>
                <a:lnTo>
                  <a:pt x="5461122" y="0"/>
                </a:lnTo>
                <a:lnTo>
                  <a:pt x="5461122" y="1257456"/>
                </a:lnTo>
                <a:lnTo>
                  <a:pt x="0" y="1257456"/>
                </a:lnTo>
                <a:lnTo>
                  <a:pt x="0" y="0"/>
                </a:lnTo>
                <a:close/>
              </a:path>
            </a:pathLst>
          </a:custGeom>
          <a:blipFill>
            <a:blip r:embed="rId4">
              <a:extLst>
                <a:ext uri="{96DAC541-7B7A-43D3-8B79-37D633B846F1}">
                  <asvg:svgBlip xmlns:asvg="http://schemas.microsoft.com/office/drawing/2016/SVG/main" r:embed="rId5"/>
                </a:ext>
              </a:extLst>
            </a:blip>
            <a:stretch>
              <a:fillRect t="-13160" b="-23446"/>
            </a:stretch>
          </a:blipFill>
        </p:spPr>
      </p:sp>
      <p:sp>
        <p:nvSpPr>
          <p:cNvPr id="5" name="Freeform 5"/>
          <p:cNvSpPr/>
          <p:nvPr/>
        </p:nvSpPr>
        <p:spPr>
          <a:xfrm rot="2816745">
            <a:off x="14681699" y="9227038"/>
            <a:ext cx="5461122" cy="1257455"/>
          </a:xfrm>
          <a:custGeom>
            <a:avLst/>
            <a:gdLst/>
            <a:ahLst/>
            <a:cxnLst/>
            <a:rect l="l" t="t" r="r" b="b"/>
            <a:pathLst>
              <a:path w="5461122" h="1257455">
                <a:moveTo>
                  <a:pt x="0" y="0"/>
                </a:moveTo>
                <a:lnTo>
                  <a:pt x="5461122" y="0"/>
                </a:lnTo>
                <a:lnTo>
                  <a:pt x="5461122" y="1257455"/>
                </a:lnTo>
                <a:lnTo>
                  <a:pt x="0" y="1257455"/>
                </a:lnTo>
                <a:lnTo>
                  <a:pt x="0" y="0"/>
                </a:lnTo>
                <a:close/>
              </a:path>
            </a:pathLst>
          </a:custGeom>
          <a:blipFill>
            <a:blip r:embed="rId4">
              <a:extLst>
                <a:ext uri="{96DAC541-7B7A-43D3-8B79-37D633B846F1}">
                  <asvg:svgBlip xmlns:asvg="http://schemas.microsoft.com/office/drawing/2016/SVG/main" r:embed="rId5"/>
                </a:ext>
              </a:extLst>
            </a:blip>
            <a:stretch>
              <a:fillRect t="-13160" b="-23446"/>
            </a:stretch>
          </a:blipFill>
        </p:spPr>
      </p:sp>
      <p:sp>
        <p:nvSpPr>
          <p:cNvPr id="6" name="Freeform 6"/>
          <p:cNvSpPr/>
          <p:nvPr/>
        </p:nvSpPr>
        <p:spPr>
          <a:xfrm>
            <a:off x="9646416" y="971133"/>
            <a:ext cx="8344733" cy="8344733"/>
          </a:xfrm>
          <a:custGeom>
            <a:avLst/>
            <a:gdLst/>
            <a:ahLst/>
            <a:cxnLst/>
            <a:rect l="l" t="t" r="r" b="b"/>
            <a:pathLst>
              <a:path w="8344733" h="8344733">
                <a:moveTo>
                  <a:pt x="0" y="0"/>
                </a:moveTo>
                <a:lnTo>
                  <a:pt x="8344733" y="0"/>
                </a:lnTo>
                <a:lnTo>
                  <a:pt x="8344733" y="8344734"/>
                </a:lnTo>
                <a:lnTo>
                  <a:pt x="0" y="83447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0436073" y="1264086"/>
            <a:ext cx="7262124" cy="7262124"/>
          </a:xfrm>
          <a:custGeom>
            <a:avLst/>
            <a:gdLst/>
            <a:ahLst/>
            <a:cxnLst/>
            <a:rect l="l" t="t" r="r" b="b"/>
            <a:pathLst>
              <a:path w="7262124" h="7262124">
                <a:moveTo>
                  <a:pt x="0" y="0"/>
                </a:moveTo>
                <a:lnTo>
                  <a:pt x="7262124" y="0"/>
                </a:lnTo>
                <a:lnTo>
                  <a:pt x="7262124" y="7262124"/>
                </a:lnTo>
                <a:lnTo>
                  <a:pt x="0" y="72621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0368181" y="1692898"/>
            <a:ext cx="6901204" cy="6901204"/>
          </a:xfrm>
          <a:custGeom>
            <a:avLst/>
            <a:gdLst/>
            <a:ahLst/>
            <a:cxnLst/>
            <a:rect l="l" t="t" r="r" b="b"/>
            <a:pathLst>
              <a:path w="6901204" h="6901204">
                <a:moveTo>
                  <a:pt x="0" y="0"/>
                </a:moveTo>
                <a:lnTo>
                  <a:pt x="6901204" y="0"/>
                </a:lnTo>
                <a:lnTo>
                  <a:pt x="6901204" y="6901204"/>
                </a:lnTo>
                <a:lnTo>
                  <a:pt x="0" y="6901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9" name="Group 9"/>
          <p:cNvGrpSpPr/>
          <p:nvPr/>
        </p:nvGrpSpPr>
        <p:grpSpPr>
          <a:xfrm>
            <a:off x="10757617" y="2082334"/>
            <a:ext cx="6122332" cy="612233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6357572" y="306936"/>
            <a:ext cx="1633577" cy="1633577"/>
          </a:xfrm>
          <a:custGeom>
            <a:avLst/>
            <a:gdLst/>
            <a:ahLst/>
            <a:cxnLst/>
            <a:rect l="l" t="t" r="r" b="b"/>
            <a:pathLst>
              <a:path w="1633577" h="1633577">
                <a:moveTo>
                  <a:pt x="0" y="0"/>
                </a:moveTo>
                <a:lnTo>
                  <a:pt x="1633577" y="0"/>
                </a:lnTo>
                <a:lnTo>
                  <a:pt x="1633577" y="1633577"/>
                </a:lnTo>
                <a:lnTo>
                  <a:pt x="0" y="16335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9838958" y="7431297"/>
            <a:ext cx="1355617" cy="1355617"/>
          </a:xfrm>
          <a:custGeom>
            <a:avLst/>
            <a:gdLst/>
            <a:ahLst/>
            <a:cxnLst/>
            <a:rect l="l" t="t" r="r" b="b"/>
            <a:pathLst>
              <a:path w="1355617" h="1355617">
                <a:moveTo>
                  <a:pt x="0" y="0"/>
                </a:moveTo>
                <a:lnTo>
                  <a:pt x="1355617" y="0"/>
                </a:lnTo>
                <a:lnTo>
                  <a:pt x="1355617" y="1355617"/>
                </a:lnTo>
                <a:lnTo>
                  <a:pt x="0" y="13556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4" name="Group 14"/>
          <p:cNvGrpSpPr/>
          <p:nvPr/>
        </p:nvGrpSpPr>
        <p:grpSpPr>
          <a:xfrm>
            <a:off x="1354784" y="5299808"/>
            <a:ext cx="6010515" cy="620471"/>
            <a:chOff x="0" y="0"/>
            <a:chExt cx="3936804" cy="406400"/>
          </a:xfrm>
        </p:grpSpPr>
        <p:sp>
          <p:nvSpPr>
            <p:cNvPr id="15" name="Freeform 15"/>
            <p:cNvSpPr/>
            <p:nvPr/>
          </p:nvSpPr>
          <p:spPr>
            <a:xfrm>
              <a:off x="0" y="0"/>
              <a:ext cx="3936804" cy="406400"/>
            </a:xfrm>
            <a:custGeom>
              <a:avLst/>
              <a:gdLst/>
              <a:ahLst/>
              <a:cxnLst/>
              <a:rect l="l" t="t" r="r" b="b"/>
              <a:pathLst>
                <a:path w="3936804" h="406400">
                  <a:moveTo>
                    <a:pt x="3733604" y="0"/>
                  </a:moveTo>
                  <a:cubicBezTo>
                    <a:pt x="3845828" y="0"/>
                    <a:pt x="3936804" y="90976"/>
                    <a:pt x="3936804" y="203200"/>
                  </a:cubicBezTo>
                  <a:cubicBezTo>
                    <a:pt x="3936804" y="315424"/>
                    <a:pt x="3845828" y="406400"/>
                    <a:pt x="3733604" y="406400"/>
                  </a:cubicBezTo>
                  <a:lnTo>
                    <a:pt x="203200" y="406400"/>
                  </a:lnTo>
                  <a:cubicBezTo>
                    <a:pt x="90976" y="406400"/>
                    <a:pt x="0" y="315424"/>
                    <a:pt x="0" y="203200"/>
                  </a:cubicBezTo>
                  <a:cubicBezTo>
                    <a:pt x="0" y="90976"/>
                    <a:pt x="90976" y="0"/>
                    <a:pt x="203200" y="0"/>
                  </a:cubicBezTo>
                  <a:close/>
                </a:path>
              </a:pathLst>
            </a:custGeom>
            <a:solidFill>
              <a:srgbClr val="FFBC00"/>
            </a:solidFill>
            <a:ln cap="sq">
              <a:noFill/>
              <a:prstDash val="solid"/>
              <a:miter/>
            </a:ln>
          </p:spPr>
        </p:sp>
        <p:sp>
          <p:nvSpPr>
            <p:cNvPr id="16" name="TextBox 16"/>
            <p:cNvSpPr txBox="1"/>
            <p:nvPr/>
          </p:nvSpPr>
          <p:spPr>
            <a:xfrm>
              <a:off x="0" y="-57150"/>
              <a:ext cx="3936804" cy="46355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354784" y="7403376"/>
            <a:ext cx="6010515" cy="620471"/>
            <a:chOff x="0" y="0"/>
            <a:chExt cx="3936804" cy="406400"/>
          </a:xfrm>
        </p:grpSpPr>
        <p:sp>
          <p:nvSpPr>
            <p:cNvPr id="18" name="Freeform 18"/>
            <p:cNvSpPr/>
            <p:nvPr/>
          </p:nvSpPr>
          <p:spPr>
            <a:xfrm>
              <a:off x="0" y="0"/>
              <a:ext cx="3936804" cy="406400"/>
            </a:xfrm>
            <a:custGeom>
              <a:avLst/>
              <a:gdLst/>
              <a:ahLst/>
              <a:cxnLst/>
              <a:rect l="l" t="t" r="r" b="b"/>
              <a:pathLst>
                <a:path w="3936804" h="406400">
                  <a:moveTo>
                    <a:pt x="3733604" y="0"/>
                  </a:moveTo>
                  <a:cubicBezTo>
                    <a:pt x="3845828" y="0"/>
                    <a:pt x="3936804" y="90976"/>
                    <a:pt x="3936804" y="203200"/>
                  </a:cubicBezTo>
                  <a:cubicBezTo>
                    <a:pt x="3936804" y="315424"/>
                    <a:pt x="3845828" y="406400"/>
                    <a:pt x="3733604" y="406400"/>
                  </a:cubicBezTo>
                  <a:lnTo>
                    <a:pt x="203200" y="406400"/>
                  </a:lnTo>
                  <a:cubicBezTo>
                    <a:pt x="90976" y="406400"/>
                    <a:pt x="0" y="315424"/>
                    <a:pt x="0" y="203200"/>
                  </a:cubicBezTo>
                  <a:cubicBezTo>
                    <a:pt x="0" y="90976"/>
                    <a:pt x="90976" y="0"/>
                    <a:pt x="203200" y="0"/>
                  </a:cubicBezTo>
                  <a:close/>
                </a:path>
              </a:pathLst>
            </a:custGeom>
            <a:solidFill>
              <a:srgbClr val="FFBC00"/>
            </a:solidFill>
            <a:ln cap="sq">
              <a:noFill/>
              <a:prstDash val="solid"/>
              <a:miter/>
            </a:ln>
          </p:spPr>
        </p:sp>
        <p:sp>
          <p:nvSpPr>
            <p:cNvPr id="19" name="TextBox 19"/>
            <p:cNvSpPr txBox="1"/>
            <p:nvPr/>
          </p:nvSpPr>
          <p:spPr>
            <a:xfrm>
              <a:off x="0" y="-57150"/>
              <a:ext cx="3936804" cy="463550"/>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a:off x="1046572" y="5154668"/>
            <a:ext cx="910752" cy="910752"/>
          </a:xfrm>
          <a:custGeom>
            <a:avLst/>
            <a:gdLst/>
            <a:ahLst/>
            <a:cxnLst/>
            <a:rect l="l" t="t" r="r" b="b"/>
            <a:pathLst>
              <a:path w="910752" h="910752">
                <a:moveTo>
                  <a:pt x="0" y="0"/>
                </a:moveTo>
                <a:lnTo>
                  <a:pt x="910752" y="0"/>
                </a:lnTo>
                <a:lnTo>
                  <a:pt x="910752" y="910751"/>
                </a:lnTo>
                <a:lnTo>
                  <a:pt x="0" y="9107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Freeform 21"/>
          <p:cNvSpPr/>
          <p:nvPr/>
        </p:nvSpPr>
        <p:spPr>
          <a:xfrm>
            <a:off x="1028700" y="7259107"/>
            <a:ext cx="910752" cy="910752"/>
          </a:xfrm>
          <a:custGeom>
            <a:avLst/>
            <a:gdLst/>
            <a:ahLst/>
            <a:cxnLst/>
            <a:rect l="l" t="t" r="r" b="b"/>
            <a:pathLst>
              <a:path w="910752" h="910752">
                <a:moveTo>
                  <a:pt x="0" y="0"/>
                </a:moveTo>
                <a:lnTo>
                  <a:pt x="910752" y="0"/>
                </a:lnTo>
                <a:lnTo>
                  <a:pt x="910752" y="910752"/>
                </a:lnTo>
                <a:lnTo>
                  <a:pt x="0" y="9107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2" name="Freeform 22"/>
          <p:cNvSpPr/>
          <p:nvPr/>
        </p:nvSpPr>
        <p:spPr>
          <a:xfrm>
            <a:off x="1261068" y="5385593"/>
            <a:ext cx="481760" cy="479954"/>
          </a:xfrm>
          <a:custGeom>
            <a:avLst/>
            <a:gdLst/>
            <a:ahLst/>
            <a:cxnLst/>
            <a:rect l="l" t="t" r="r" b="b"/>
            <a:pathLst>
              <a:path w="481760" h="479954">
                <a:moveTo>
                  <a:pt x="0" y="0"/>
                </a:moveTo>
                <a:lnTo>
                  <a:pt x="481760" y="0"/>
                </a:lnTo>
                <a:lnTo>
                  <a:pt x="481760" y="479954"/>
                </a:lnTo>
                <a:lnTo>
                  <a:pt x="0" y="4799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Freeform 23"/>
          <p:cNvSpPr/>
          <p:nvPr/>
        </p:nvSpPr>
        <p:spPr>
          <a:xfrm>
            <a:off x="1228162" y="7542449"/>
            <a:ext cx="511828" cy="366597"/>
          </a:xfrm>
          <a:custGeom>
            <a:avLst/>
            <a:gdLst/>
            <a:ahLst/>
            <a:cxnLst/>
            <a:rect l="l" t="t" r="r" b="b"/>
            <a:pathLst>
              <a:path w="511828" h="366597">
                <a:moveTo>
                  <a:pt x="0" y="0"/>
                </a:moveTo>
                <a:lnTo>
                  <a:pt x="511828" y="0"/>
                </a:lnTo>
                <a:lnTo>
                  <a:pt x="511828" y="366597"/>
                </a:lnTo>
                <a:lnTo>
                  <a:pt x="0" y="36659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a:off x="11001763" y="1533682"/>
            <a:ext cx="5848797" cy="8773195"/>
          </a:xfrm>
          <a:custGeom>
            <a:avLst/>
            <a:gdLst/>
            <a:ahLst/>
            <a:cxnLst/>
            <a:rect l="l" t="t" r="r" b="b"/>
            <a:pathLst>
              <a:path w="5848797" h="8773195">
                <a:moveTo>
                  <a:pt x="0" y="0"/>
                </a:moveTo>
                <a:lnTo>
                  <a:pt x="5848796" y="0"/>
                </a:lnTo>
                <a:lnTo>
                  <a:pt x="5848796" y="8773195"/>
                </a:lnTo>
                <a:lnTo>
                  <a:pt x="0" y="8773195"/>
                </a:lnTo>
                <a:lnTo>
                  <a:pt x="0" y="0"/>
                </a:lnTo>
                <a:close/>
              </a:path>
            </a:pathLst>
          </a:custGeom>
          <a:blipFill>
            <a:blip r:embed="rId18"/>
            <a:stretch>
              <a:fillRect/>
            </a:stretch>
          </a:blipFill>
        </p:spPr>
      </p:sp>
      <p:sp>
        <p:nvSpPr>
          <p:cNvPr id="25" name="Freeform 25"/>
          <p:cNvSpPr/>
          <p:nvPr/>
        </p:nvSpPr>
        <p:spPr>
          <a:xfrm>
            <a:off x="1028700" y="769174"/>
            <a:ext cx="3672409" cy="3672409"/>
          </a:xfrm>
          <a:custGeom>
            <a:avLst/>
            <a:gdLst/>
            <a:ahLst/>
            <a:cxnLst/>
            <a:rect l="l" t="t" r="r" b="b"/>
            <a:pathLst>
              <a:path w="3672409" h="3672409">
                <a:moveTo>
                  <a:pt x="0" y="0"/>
                </a:moveTo>
                <a:lnTo>
                  <a:pt x="3672409" y="0"/>
                </a:lnTo>
                <a:lnTo>
                  <a:pt x="3672409" y="3672409"/>
                </a:lnTo>
                <a:lnTo>
                  <a:pt x="0" y="367240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6" name="TextBox 26"/>
          <p:cNvSpPr txBox="1"/>
          <p:nvPr/>
        </p:nvSpPr>
        <p:spPr>
          <a:xfrm>
            <a:off x="5615083" y="1140412"/>
            <a:ext cx="7617358" cy="800100"/>
          </a:xfrm>
          <a:prstGeom prst="rect">
            <a:avLst/>
          </a:prstGeom>
        </p:spPr>
        <p:txBody>
          <a:bodyPr lIns="0" tIns="0" rIns="0" bIns="0" rtlCol="0" anchor="t">
            <a:spAutoFit/>
          </a:bodyPr>
          <a:lstStyle/>
          <a:p>
            <a:pPr>
              <a:lnSpc>
                <a:spcPts val="6299"/>
              </a:lnSpc>
              <a:spcBef>
                <a:spcPct val="0"/>
              </a:spcBef>
            </a:pPr>
            <a:r>
              <a:rPr lang="en-US" sz="4499">
                <a:solidFill>
                  <a:srgbClr val="000000"/>
                </a:solidFill>
                <a:latin typeface="Poppins Bold"/>
              </a:rPr>
              <a:t>Feel Free to Reach out! </a:t>
            </a:r>
          </a:p>
        </p:txBody>
      </p:sp>
      <p:sp>
        <p:nvSpPr>
          <p:cNvPr id="27" name="TextBox 27"/>
          <p:cNvSpPr txBox="1"/>
          <p:nvPr/>
        </p:nvSpPr>
        <p:spPr>
          <a:xfrm>
            <a:off x="2192399" y="7452374"/>
            <a:ext cx="4747088" cy="457543"/>
          </a:xfrm>
          <a:prstGeom prst="rect">
            <a:avLst/>
          </a:prstGeom>
        </p:spPr>
        <p:txBody>
          <a:bodyPr lIns="0" tIns="0" rIns="0" bIns="0" rtlCol="0" anchor="t">
            <a:spAutoFit/>
          </a:bodyPr>
          <a:lstStyle/>
          <a:p>
            <a:pPr>
              <a:lnSpc>
                <a:spcPts val="3656"/>
              </a:lnSpc>
              <a:spcBef>
                <a:spcPct val="0"/>
              </a:spcBef>
            </a:pPr>
            <a:r>
              <a:rPr lang="en-US" sz="2611">
                <a:solidFill>
                  <a:srgbClr val="000000"/>
                </a:solidFill>
                <a:latin typeface="Poppins Semi-Bold"/>
              </a:rPr>
              <a:t>Krosas@extracobanks.com</a:t>
            </a:r>
          </a:p>
        </p:txBody>
      </p:sp>
      <p:sp>
        <p:nvSpPr>
          <p:cNvPr id="28" name="TextBox 28"/>
          <p:cNvSpPr txBox="1"/>
          <p:nvPr/>
        </p:nvSpPr>
        <p:spPr>
          <a:xfrm>
            <a:off x="2192399" y="5330075"/>
            <a:ext cx="3011175" cy="483737"/>
          </a:xfrm>
          <a:prstGeom prst="rect">
            <a:avLst/>
          </a:prstGeom>
        </p:spPr>
        <p:txBody>
          <a:bodyPr lIns="0" tIns="0" rIns="0" bIns="0" rtlCol="0" anchor="t">
            <a:spAutoFit/>
          </a:bodyPr>
          <a:lstStyle/>
          <a:p>
            <a:pPr>
              <a:lnSpc>
                <a:spcPts val="3787"/>
              </a:lnSpc>
              <a:spcBef>
                <a:spcPct val="0"/>
              </a:spcBef>
            </a:pPr>
            <a:r>
              <a:rPr lang="en-US" sz="2705">
                <a:solidFill>
                  <a:srgbClr val="000000"/>
                </a:solidFill>
                <a:latin typeface="Poppins Semi-Bold"/>
              </a:rPr>
              <a:t>254.495.7644</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474</Words>
  <Application>Microsoft Macintosh PowerPoint</Application>
  <PresentationFormat>Custom</PresentationFormat>
  <Paragraphs>78</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Poppins Bold</vt:lpstr>
      <vt:lpstr>Poppins</vt:lpstr>
      <vt:lpstr>Poppins Semi-Bold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Conflict in a Corporate Setting</dc:title>
  <cp:lastModifiedBy>Terrazas, Caelie</cp:lastModifiedBy>
  <cp:revision>1</cp:revision>
  <dcterms:created xsi:type="dcterms:W3CDTF">2006-08-16T00:00:00Z</dcterms:created>
  <dcterms:modified xsi:type="dcterms:W3CDTF">2024-01-09T14:51:56Z</dcterms:modified>
  <dc:identifier>DAF477anoz4</dc:identifier>
</cp:coreProperties>
</file>