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89" r:id="rId3"/>
    <p:sldId id="290" r:id="rId4"/>
    <p:sldId id="274" r:id="rId5"/>
    <p:sldId id="275" r:id="rId6"/>
    <p:sldId id="276" r:id="rId7"/>
    <p:sldId id="261" r:id="rId8"/>
    <p:sldId id="256" r:id="rId9"/>
    <p:sldId id="265" r:id="rId10"/>
    <p:sldId id="266" r:id="rId11"/>
    <p:sldId id="267" r:id="rId12"/>
    <p:sldId id="268" r:id="rId13"/>
    <p:sldId id="262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96327"/>
  </p:normalViewPr>
  <p:slideViewPr>
    <p:cSldViewPr snapToGrid="0">
      <p:cViewPr varScale="1">
        <p:scale>
          <a:sx n="124" d="100"/>
          <a:sy n="124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AF6C-ED6D-CFD2-ECCB-79F8CC202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7D41A-2011-AB99-C776-D25B601F8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C465C-9FDA-30C5-EB6C-D3AC568D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E362-47A9-1B4A-8671-A469ADF8FEE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D365-A1C1-95B7-5D60-837DD458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BB65A-D386-6353-583D-C582284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F82-FA2A-7747-B397-37AEFC54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8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7931-FA9E-8E74-3987-3FA0F584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77E57-4822-2EEA-565E-6551A52BB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AB5D3-C027-664D-3704-90881060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E362-47A9-1B4A-8671-A469ADF8FEE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59233-119F-7639-D2F1-F51DE46B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4250D-CEBD-B5E8-79BD-2B82A5D2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F82-FA2A-7747-B397-37AEFC54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7BB1E3-A779-5E83-AC46-13627E9A1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2EAAE-E4E6-D1BA-6840-0D8803AC4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6EB4C-4196-2223-100A-1FF52DE0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E362-47A9-1B4A-8671-A469ADF8FEE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4539A-3868-80D5-33D8-28A828EC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6178A-A26F-2769-AD33-1E640982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F82-FA2A-7747-B397-37AEFC54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91C5-343C-626D-09A1-A6BB42BB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8BF7-096D-B870-E629-B9C7AB90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1D8C1-CD15-FD26-CDC2-7A13DD62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E362-47A9-1B4A-8671-A469ADF8FEE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A83EC-6E41-58CD-D9A3-FAB03200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9B359-B31D-9431-C0E0-98B0242D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F82-FA2A-7747-B397-37AEFC54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4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DA95-81D7-BB98-AD03-0E09D43B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76AD8-E85D-947B-FB3B-35157BCCB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1BE3-1853-483D-2638-59C7580A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E362-47A9-1B4A-8671-A469ADF8FEE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9A75-7481-CEC3-6303-F107D93C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56E96-801B-642D-ADFF-89312DDA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F82-FA2A-7747-B397-37AEFC54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0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3855-6E64-CE4C-529D-B8D34022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852D-1726-AD24-68CC-8946E500F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3796D-1ECB-DE6A-9834-09E3D892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16772-2AAB-E27B-8E2B-76F35EF9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E362-47A9-1B4A-8671-A469ADF8FEE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E0EA9-BA67-3A0B-22DF-6DD39C19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EB848-3D55-AF90-7252-356A6C8E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F82-FA2A-7747-B397-37AEFC54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0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4C2E-1DEB-8247-C7E7-E4EBE945D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40C0B-F163-801E-0306-8A6BB0938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78059-B790-2C22-A2FC-AD9F95131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65C23-410E-855C-3E60-5D704B8D4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9A394-03AE-8C94-F7EF-23E4A3C87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E765F-27D9-34A4-3AC6-EE254327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E362-47A9-1B4A-8671-A469ADF8FEE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A12C1-6B78-73E4-99F2-D6229DC2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1637CC-6A38-3A16-D4B9-398EF97D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F82-FA2A-7747-B397-37AEFC54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740F-8D97-9585-18A9-96CEB554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4BC7F-6F71-3D20-DC9C-59EECD3F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E362-47A9-1B4A-8671-A469ADF8FEE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D9198-A84C-46DA-A9DA-BC37B2FB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A5636-48AA-40DA-DE77-D5145F96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F82-FA2A-7747-B397-37AEFC54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EA8A6-AA57-EF26-4345-525E6538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E362-47A9-1B4A-8671-A469ADF8FEE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6E00A9-1AFD-BF09-1D41-C8DC37F7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F02DE-2DC0-2107-ECB6-00F14990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F82-FA2A-7747-B397-37AEFC54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9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E99C-35D8-D2D2-4D84-B76054A2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F78B4-C91C-25BB-8AA4-69CD2EA16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FD59F-23BF-BFF9-ED4A-7B7FC4C7C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0078C-EC47-9E51-78C1-E115C780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E362-47A9-1B4A-8671-A469ADF8FEE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08DF-37F6-5C6D-5559-6F992536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07A48-9255-89C1-FCB2-8B000CCC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F82-FA2A-7747-B397-37AEFC54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7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DC9E-44B1-86DE-31D9-8EFD5D06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F3099-47C5-1CE2-E671-8771299B6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31115-7ED9-E2F1-4CBB-93AC7512E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AAED6-67DF-4EFC-DB20-A74C7D93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E362-47A9-1B4A-8671-A469ADF8FEE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AD52B-755A-E273-376D-6DEB30EE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9F6BA-302D-E817-E594-9C76BA53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F82-FA2A-7747-B397-37AEFC54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4C5D4F-FF0D-1C2F-B4C6-E15935AB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035C2-80EB-BDB6-944D-50D562757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AA996-3F41-792F-8D11-4A6E48B02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BE362-47A9-1B4A-8671-A469ADF8FEE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F7D3B-FA49-AF49-3344-E3F7DAC02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73FB7-F5E4-21BD-CD87-92F227375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BF82-FA2A-7747-B397-37AEFC54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4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0AA04-14BF-0A3A-3D27-75F9D0D9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The Enneagram: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 tool for Reflective Leadership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CDA79-62B9-214D-4E0B-CCDEC294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FEFFFF"/>
              </a:solidFill>
            </a:endParaRPr>
          </a:p>
          <a:p>
            <a:endParaRPr lang="en-US" sz="2400">
              <a:solidFill>
                <a:srgbClr val="FEFFFF"/>
              </a:solidFill>
            </a:endParaRPr>
          </a:p>
          <a:p>
            <a:endParaRPr lang="en-US" sz="2400">
              <a:solidFill>
                <a:srgbClr val="FEFFFF"/>
              </a:solidFill>
            </a:endParaRPr>
          </a:p>
          <a:p>
            <a:endParaRPr lang="en-US" sz="240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240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FEFFFF"/>
                </a:solidFill>
              </a:rPr>
              <a:t>Jon Singletary, PhD, MSW, Mdiv</a:t>
            </a:r>
          </a:p>
          <a:p>
            <a:pPr marL="457200" lvl="1" indent="0">
              <a:buNone/>
            </a:pPr>
            <a:r>
              <a:rPr lang="en-US">
                <a:solidFill>
                  <a:srgbClr val="FEFFFF"/>
                </a:solidFill>
              </a:rPr>
              <a:t>Dean, Garland School of Social Work</a:t>
            </a:r>
          </a:p>
        </p:txBody>
      </p:sp>
      <p:pic>
        <p:nvPicPr>
          <p:cNvPr id="5" name="Picture 4" descr="A circular object with lines in it&#10;&#10;Description automatically generated">
            <a:extLst>
              <a:ext uri="{FF2B5EF4-FFF2-40B4-BE49-F238E27FC236}">
                <a16:creationId xmlns:a16="http://schemas.microsoft.com/office/drawing/2014/main" id="{EF5CFD39-6399-D491-4002-65587ADC8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371" y="1711787"/>
            <a:ext cx="2555413" cy="255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 shot of a diagram&#10;&#10;Description automatically generated">
            <a:extLst>
              <a:ext uri="{FF2B5EF4-FFF2-40B4-BE49-F238E27FC236}">
                <a16:creationId xmlns:a16="http://schemas.microsoft.com/office/drawing/2014/main" id="{0F4486E3-F9C9-F9B4-3B71-B05F0A8CD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47728"/>
          </a:xfrm>
        </p:spPr>
      </p:pic>
    </p:spTree>
    <p:extLst>
      <p:ext uri="{BB962C8B-B14F-4D97-AF65-F5344CB8AC3E}">
        <p14:creationId xmlns:p14="http://schemas.microsoft.com/office/powerpoint/2010/main" val="230753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536D-2F81-C8D9-CEAE-9A3F6197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diagram of a personality&#10;&#10;Description automatically generated with medium confidence">
            <a:extLst>
              <a:ext uri="{FF2B5EF4-FFF2-40B4-BE49-F238E27FC236}">
                <a16:creationId xmlns:a16="http://schemas.microsoft.com/office/drawing/2014/main" id="{8D3086EA-7447-134F-BB78-283B19B3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8718"/>
          </a:xfrm>
        </p:spPr>
      </p:pic>
    </p:spTree>
    <p:extLst>
      <p:ext uri="{BB962C8B-B14F-4D97-AF65-F5344CB8AC3E}">
        <p14:creationId xmlns:p14="http://schemas.microsoft.com/office/powerpoint/2010/main" val="202607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EED9-50E0-B7A2-9281-745C5590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screenshot of a diagram&#10;&#10;Description automatically generated">
            <a:extLst>
              <a:ext uri="{FF2B5EF4-FFF2-40B4-BE49-F238E27FC236}">
                <a16:creationId xmlns:a16="http://schemas.microsoft.com/office/drawing/2014/main" id="{DF468FF5-6D89-8F59-5173-C7FCC95C3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5018" cy="6838718"/>
          </a:xfrm>
        </p:spPr>
      </p:pic>
    </p:spTree>
    <p:extLst>
      <p:ext uri="{BB962C8B-B14F-4D97-AF65-F5344CB8AC3E}">
        <p14:creationId xmlns:p14="http://schemas.microsoft.com/office/powerpoint/2010/main" val="79529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25448-6A15-0D91-7E3B-1CA232DA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How to </a:t>
            </a:r>
            <a:br>
              <a:rPr lang="en-US" sz="5400" dirty="0"/>
            </a:br>
            <a:r>
              <a:rPr lang="en-US" sz="5400" dirty="0"/>
              <a:t>nurture reflection?	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55575-6E6D-6F56-14EB-8F199143A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Listen</a:t>
            </a:r>
          </a:p>
          <a:p>
            <a:pPr marL="457200" lvl="1" indent="0">
              <a:buNone/>
            </a:pPr>
            <a:r>
              <a:rPr lang="en-US" sz="1700" dirty="0"/>
              <a:t>	Breathe deep</a:t>
            </a:r>
          </a:p>
          <a:p>
            <a:endParaRPr lang="en-US" sz="1700" dirty="0"/>
          </a:p>
          <a:p>
            <a:r>
              <a:rPr lang="en-US" sz="1700" dirty="0"/>
              <a:t>Observe</a:t>
            </a:r>
          </a:p>
          <a:p>
            <a:pPr marL="0" indent="0">
              <a:buNone/>
            </a:pPr>
            <a:r>
              <a:rPr lang="en-US" sz="1700" dirty="0"/>
              <a:t>	Non-</a:t>
            </a:r>
            <a:r>
              <a:rPr lang="en-US" sz="1700" dirty="0" err="1"/>
              <a:t>judgemental</a:t>
            </a:r>
            <a:r>
              <a:rPr lang="en-US" sz="1700" dirty="0"/>
              <a:t> self-observation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Allow</a:t>
            </a:r>
          </a:p>
          <a:p>
            <a:pPr marL="914400" lvl="2" indent="0">
              <a:buNone/>
            </a:pPr>
            <a:r>
              <a:rPr lang="en-US" sz="1700" dirty="0"/>
              <a:t>You cannot force change</a:t>
            </a:r>
          </a:p>
        </p:txBody>
      </p:sp>
      <p:pic>
        <p:nvPicPr>
          <p:cNvPr id="5" name="Picture 4" descr="A circular object with lines in it&#10;&#10;Description automatically generated">
            <a:extLst>
              <a:ext uri="{FF2B5EF4-FFF2-40B4-BE49-F238E27FC236}">
                <a16:creationId xmlns:a16="http://schemas.microsoft.com/office/drawing/2014/main" id="{4DAE44B9-B956-13A3-2A4E-1D3CDAFCB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832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CAC7C3-23ED-E491-E28C-D294B530F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464" y="790791"/>
            <a:ext cx="9365071" cy="5276418"/>
          </a:xfrm>
        </p:spPr>
      </p:pic>
    </p:spTree>
    <p:extLst>
      <p:ext uri="{BB962C8B-B14F-4D97-AF65-F5344CB8AC3E}">
        <p14:creationId xmlns:p14="http://schemas.microsoft.com/office/powerpoint/2010/main" val="73587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Questions">
            <a:extLst>
              <a:ext uri="{FF2B5EF4-FFF2-40B4-BE49-F238E27FC236}">
                <a16:creationId xmlns:a16="http://schemas.microsoft.com/office/drawing/2014/main" id="{D67F81CF-A2BD-3C6B-13FC-C1B186878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0574" y="540328"/>
            <a:ext cx="5928606" cy="5520644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srgbClr val="0070C0"/>
                </a:solidFill>
              </a:rPr>
              <a:t>Questions we will ask: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rgbClr val="0070C0"/>
                </a:solidFill>
              </a:rPr>
              <a:t>Can you understand yourself in terms of your capacity for thinking, feeling, and doing?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rgbClr val="0070C0"/>
                </a:solidFill>
              </a:rPr>
              <a:t>Which of these is dominant in your personality?  At the level of the subconscious or unconscious?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rgbClr val="0070C0"/>
                </a:solidFill>
              </a:rPr>
              <a:t>Can you seek to balance thinking, feeling, and doing in your life?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rgbClr val="0070C0"/>
                </a:solidFill>
              </a:rPr>
              <a:t>How do these traits (and your number) nurture reflective leadership?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966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lvl="0"/>
            <a:br>
              <a:rPr lang="en-US" sz="4100" dirty="0">
                <a:solidFill>
                  <a:srgbClr val="FFFFFF"/>
                </a:solidFill>
                <a:latin typeface="Goudy Old Style Bold"/>
              </a:rPr>
            </a:br>
            <a:r>
              <a:rPr lang="en-US" sz="4100" dirty="0">
                <a:solidFill>
                  <a:srgbClr val="FFFFFF"/>
                </a:solidFill>
                <a:latin typeface="Goudy Old Style Bold"/>
              </a:rPr>
              <a:t>characteristics of human being</a:t>
            </a:r>
            <a:br>
              <a:rPr lang="en-US" sz="4100" dirty="0">
                <a:solidFill>
                  <a:srgbClr val="FFFFFF"/>
                </a:solidFill>
                <a:latin typeface="Goudy Old Style Bold"/>
              </a:rPr>
            </a:br>
            <a:endParaRPr lang="en-US" sz="4100" dirty="0">
              <a:solidFill>
                <a:srgbClr val="FFFFFF"/>
              </a:solidFill>
              <a:latin typeface="Goudy Old Style Bold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i="1" dirty="0">
                <a:solidFill>
                  <a:srgbClr val="0070C0"/>
                </a:solidFill>
              </a:rPr>
              <a:t>feeling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emotional, affective, connection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	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i="1" dirty="0">
                <a:solidFill>
                  <a:srgbClr val="0070C0"/>
                </a:solidFill>
              </a:rPr>
              <a:t>thinking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mental, cognitive, analysis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		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i="1" dirty="0">
                <a:solidFill>
                  <a:srgbClr val="0070C0"/>
                </a:solidFill>
              </a:rPr>
              <a:t>doing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physical, instinctive, action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9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F73810-4D51-CEFD-7AEF-36864F40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HEART - feeling</a:t>
            </a:r>
          </a:p>
        </p:txBody>
      </p:sp>
      <p:pic>
        <p:nvPicPr>
          <p:cNvPr id="7" name="Picture 6" descr="Heart-shaped puzzle missing one piece at the centre">
            <a:extLst>
              <a:ext uri="{FF2B5EF4-FFF2-40B4-BE49-F238E27FC236}">
                <a16:creationId xmlns:a16="http://schemas.microsoft.com/office/drawing/2014/main" id="{378AB588-633F-C99F-1378-D98311C69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1" r="2787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982663" indent="-457200"/>
            <a:r>
              <a:rPr lang="en-US" b="1" dirty="0">
                <a:solidFill>
                  <a:srgbClr val="FF0000"/>
                </a:solidFill>
              </a:rPr>
              <a:t>Awareness of others’ needs and agendas</a:t>
            </a:r>
          </a:p>
          <a:p>
            <a:pPr marL="982663" indent="-457200"/>
            <a:r>
              <a:rPr lang="en-US" b="1" dirty="0">
                <a:solidFill>
                  <a:srgbClr val="FF0000"/>
                </a:solidFill>
              </a:rPr>
              <a:t>Awareness of our own needs and agendas</a:t>
            </a:r>
          </a:p>
          <a:p>
            <a:pPr marL="982663" indent="-457200"/>
            <a:r>
              <a:rPr lang="en-US" b="1" dirty="0">
                <a:solidFill>
                  <a:srgbClr val="FF0000"/>
                </a:solidFill>
              </a:rPr>
              <a:t>Emotional responses</a:t>
            </a:r>
          </a:p>
        </p:txBody>
      </p:sp>
    </p:spTree>
    <p:extLst>
      <p:ext uri="{BB962C8B-B14F-4D97-AF65-F5344CB8AC3E}">
        <p14:creationId xmlns:p14="http://schemas.microsoft.com/office/powerpoint/2010/main" val="37609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ack and white logo of a human head with a brain inside&#10;&#10;Description automatically generated">
            <a:extLst>
              <a:ext uri="{FF2B5EF4-FFF2-40B4-BE49-F238E27FC236}">
                <a16:creationId xmlns:a16="http://schemas.microsoft.com/office/drawing/2014/main" id="{27D9A96A-50FC-E945-AE87-96490CA7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9" r="31555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5EF3-709F-9741-B558-CB023155E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106" y="1289340"/>
            <a:ext cx="5721484" cy="4889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C000"/>
                </a:solidFill>
              </a:rPr>
              <a:t>HEAD - Thinking</a:t>
            </a:r>
          </a:p>
          <a:p>
            <a:pPr marL="873125" indent="-457200"/>
            <a:endParaRPr lang="en-US" b="1" dirty="0">
              <a:solidFill>
                <a:srgbClr val="FFC000"/>
              </a:solidFill>
            </a:endParaRPr>
          </a:p>
          <a:p>
            <a:pPr marL="873125" indent="-457200"/>
            <a:endParaRPr lang="en-US" b="1" dirty="0">
              <a:solidFill>
                <a:srgbClr val="FFC000"/>
              </a:solidFill>
            </a:endParaRPr>
          </a:p>
          <a:p>
            <a:pPr marL="873125" indent="-457200"/>
            <a:r>
              <a:rPr lang="en-US" b="1" dirty="0">
                <a:solidFill>
                  <a:srgbClr val="FFC000"/>
                </a:solidFill>
              </a:rPr>
              <a:t>Logical reasoning</a:t>
            </a:r>
          </a:p>
          <a:p>
            <a:pPr marL="873125" indent="-457200"/>
            <a:r>
              <a:rPr lang="en-US" b="1" dirty="0">
                <a:solidFill>
                  <a:srgbClr val="FFC000"/>
                </a:solidFill>
              </a:rPr>
              <a:t>Planning, evaluating, analyzing</a:t>
            </a:r>
          </a:p>
          <a:p>
            <a:pPr marL="873125" indent="-457200"/>
            <a:r>
              <a:rPr lang="en-US" b="1" dirty="0">
                <a:solidFill>
                  <a:srgbClr val="FFC000"/>
                </a:solidFill>
              </a:rPr>
              <a:t>Gathering and sorting information</a:t>
            </a:r>
          </a:p>
          <a:p>
            <a:pPr marL="873125" indent="-457200"/>
            <a:r>
              <a:rPr lang="en-US" b="1" dirty="0">
                <a:solidFill>
                  <a:srgbClr val="FFC000"/>
                </a:solidFill>
              </a:rPr>
              <a:t>Making plans</a:t>
            </a:r>
          </a:p>
        </p:txBody>
      </p:sp>
    </p:spTree>
    <p:extLst>
      <p:ext uri="{BB962C8B-B14F-4D97-AF65-F5344CB8AC3E}">
        <p14:creationId xmlns:p14="http://schemas.microsoft.com/office/powerpoint/2010/main" val="103624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DBF62-7925-5945-9BBB-6ABC83108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62" y="587516"/>
            <a:ext cx="6227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GUT/BODY/HAND  - Doing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873125" indent="-457200"/>
            <a:r>
              <a:rPr lang="en-US" b="1" dirty="0">
                <a:solidFill>
                  <a:srgbClr val="0070C0"/>
                </a:solidFill>
              </a:rPr>
              <a:t>Accomplishing tasks</a:t>
            </a:r>
          </a:p>
          <a:p>
            <a:pPr marL="873125" indent="-457200"/>
            <a:r>
              <a:rPr lang="en-US" b="1" dirty="0">
                <a:solidFill>
                  <a:srgbClr val="0070C0"/>
                </a:solidFill>
              </a:rPr>
              <a:t>Pleasure seeking</a:t>
            </a:r>
          </a:p>
          <a:p>
            <a:pPr marL="873125" indent="-457200"/>
            <a:r>
              <a:rPr lang="en-US" b="1" dirty="0">
                <a:solidFill>
                  <a:srgbClr val="0070C0"/>
                </a:solidFill>
              </a:rPr>
              <a:t>Instinctive, physical responses to daily situations</a:t>
            </a:r>
          </a:p>
          <a:p>
            <a:pPr marL="415925" indent="0">
              <a:buNone/>
            </a:pPr>
            <a:endParaRPr lang="en-US" dirty="0"/>
          </a:p>
        </p:txBody>
      </p:sp>
      <p:pic>
        <p:nvPicPr>
          <p:cNvPr id="17" name="Picture 16" descr="Large skydiving group mid-air">
            <a:extLst>
              <a:ext uri="{FF2B5EF4-FFF2-40B4-BE49-F238E27FC236}">
                <a16:creationId xmlns:a16="http://schemas.microsoft.com/office/drawing/2014/main" id="{7F99976C-9F2E-B107-CFD1-E915831FC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9" r="16034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30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87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933F1-9971-8239-F6A7-47C6CE8E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Three Legged Stool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7636ECA8-2D1E-A9B0-4783-40E185E7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How well do you balance </a:t>
            </a:r>
          </a:p>
          <a:p>
            <a:pPr marL="0" indent="0">
              <a:buNone/>
            </a:pPr>
            <a:r>
              <a:rPr lang="en-US" dirty="0"/>
              <a:t> 	the 3 dimensions?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Not as well as </a:t>
            </a:r>
          </a:p>
          <a:p>
            <a:pPr marL="0" indent="0">
              <a:buNone/>
            </a:pPr>
            <a:r>
              <a:rPr lang="en-US" dirty="0"/>
              <a:t>		you might hope </a:t>
            </a:r>
          </a:p>
          <a:p>
            <a:pPr marL="0" indent="0">
              <a:buNone/>
            </a:pPr>
            <a:r>
              <a:rPr lang="en-US" dirty="0"/>
              <a:t>		or imagine!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ree Legged Stool Icon On White Background Flat Style Wobbly Three Legged  Stool Wooden Chair Sign Stock Illustration - Download Image Now - iStock">
            <a:extLst>
              <a:ext uri="{FF2B5EF4-FFF2-40B4-BE49-F238E27FC236}">
                <a16:creationId xmlns:a16="http://schemas.microsoft.com/office/drawing/2014/main" id="{8C1CBEF1-6BC5-6BDC-7F84-5C45B6EBC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4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D4CC85-83AD-9784-7E20-AF2D5C15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Enneagram Triads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E2E527-0F20-C6F2-50B8-BAD1C761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746865" cy="3699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Enneagram triads are three groupings based on the assumption that some of us lead predominantly driven by feeling, some by thinking, and some by doing.  </a:t>
            </a:r>
          </a:p>
          <a:p>
            <a:pPr marL="0" indent="0">
              <a:buNone/>
            </a:pPr>
            <a:r>
              <a:rPr lang="en-US" dirty="0"/>
              <a:t>In other words, some lead from the heart, some with the head, and some by our hands.  </a:t>
            </a:r>
          </a:p>
        </p:txBody>
      </p:sp>
      <p:pic>
        <p:nvPicPr>
          <p:cNvPr id="12" name="Picture 11" descr="A diagram of a star&#10;&#10;Description automatically generated">
            <a:extLst>
              <a:ext uri="{FF2B5EF4-FFF2-40B4-BE49-F238E27FC236}">
                <a16:creationId xmlns:a16="http://schemas.microsoft.com/office/drawing/2014/main" id="{1F22ADE2-FDD5-75F9-3988-51AC76088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8" r="22066" b="1"/>
          <a:stretch/>
        </p:blipFill>
        <p:spPr>
          <a:xfrm>
            <a:off x="7308333" y="10"/>
            <a:ext cx="4882144" cy="497432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81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star&#10;&#10;Description automatically generated">
            <a:extLst>
              <a:ext uri="{FF2B5EF4-FFF2-40B4-BE49-F238E27FC236}">
                <a16:creationId xmlns:a16="http://schemas.microsoft.com/office/drawing/2014/main" id="{51BE1747-287D-669F-F21E-A947267EF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0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277</Words>
  <Application>Microsoft Macintosh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Goudy Old Style Bold</vt:lpstr>
      <vt:lpstr>Office Theme</vt:lpstr>
      <vt:lpstr>The Enneagram:  A tool for Reflective Leadership</vt:lpstr>
      <vt:lpstr>PowerPoint Presentation</vt:lpstr>
      <vt:lpstr> characteristics of human being </vt:lpstr>
      <vt:lpstr>HEART - feeling</vt:lpstr>
      <vt:lpstr>PowerPoint Presentation</vt:lpstr>
      <vt:lpstr>PowerPoint Presentation</vt:lpstr>
      <vt:lpstr>Three Legged Stool</vt:lpstr>
      <vt:lpstr>Enneagram Triads</vt:lpstr>
      <vt:lpstr>PowerPoint Presentation</vt:lpstr>
      <vt:lpstr>PowerPoint Presentation</vt:lpstr>
      <vt:lpstr>PowerPoint Presentation</vt:lpstr>
      <vt:lpstr>PowerPoint Presentation</vt:lpstr>
      <vt:lpstr>How to  nurture reflection?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Enneagram Triads</dc:title>
  <dc:creator>Singletary, Jon</dc:creator>
  <cp:lastModifiedBy>Singletary, Jon</cp:lastModifiedBy>
  <cp:revision>11</cp:revision>
  <dcterms:created xsi:type="dcterms:W3CDTF">2022-12-14T02:53:26Z</dcterms:created>
  <dcterms:modified xsi:type="dcterms:W3CDTF">2023-09-15T16:25:36Z</dcterms:modified>
</cp:coreProperties>
</file>